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3" r:id="rId6"/>
    <p:sldId id="262" r:id="rId7"/>
    <p:sldId id="264" r:id="rId8"/>
    <p:sldId id="260" r:id="rId9"/>
    <p:sldId id="268" r:id="rId10"/>
    <p:sldId id="265" r:id="rId11"/>
    <p:sldId id="266" r:id="rId12"/>
    <p:sldId id="267" r:id="rId13"/>
    <p:sldId id="272" r:id="rId14"/>
    <p:sldId id="273" r:id="rId15"/>
    <p:sldId id="274" r:id="rId16"/>
    <p:sldId id="269" r:id="rId17"/>
    <p:sldId id="275" r:id="rId18"/>
    <p:sldId id="276" r:id="rId19"/>
    <p:sldId id="277" r:id="rId20"/>
    <p:sldId id="27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D3F7"/>
    <a:srgbClr val="BBD32D"/>
    <a:srgbClr val="FFB9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ile medio 2 - Color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EBBBCC-DAD2-459C-BE2E-F6DE35CF9A28}" styleName="Stile scuro 2 - Colore 3/Colore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C4B1156A-380E-4F78-BDF5-A606A8083BF9}" styleName="Stile medio 4 - Color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Stile medio 4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6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AF8037-3312-4B34-B7AA-7B4037A8FC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3300" y="1767149"/>
            <a:ext cx="10591800" cy="3323701"/>
          </a:xfrm>
        </p:spPr>
        <p:txBody>
          <a:bodyPr>
            <a:normAutofit fontScale="90000"/>
          </a:bodyPr>
          <a:lstStyle/>
          <a:p>
            <a:pPr algn="r"/>
            <a:r>
              <a:rPr lang="en-US" b="1" dirty="0" err="1"/>
              <a:t>Classificazione</a:t>
            </a:r>
            <a:r>
              <a:rPr lang="en-US" b="1" dirty="0"/>
              <a:t> </a:t>
            </a:r>
            <a:r>
              <a:rPr lang="en-US" b="1" dirty="0" err="1"/>
              <a:t>automatica</a:t>
            </a:r>
            <a:r>
              <a:rPr lang="en-US" b="1" dirty="0"/>
              <a:t> </a:t>
            </a:r>
            <a:br>
              <a:rPr lang="en-US" b="1" dirty="0"/>
            </a:br>
            <a:r>
              <a:rPr lang="en-US" b="1" dirty="0"/>
              <a:t>di 102 specie di </a:t>
            </a:r>
            <a:r>
              <a:rPr lang="en-US" b="1" dirty="0" err="1"/>
              <a:t>fiori</a:t>
            </a:r>
            <a:br>
              <a:rPr lang="it-IT" dirty="0"/>
            </a:b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4CA39D7-6268-455B-9F34-8D19D55A9D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97900" y="6172200"/>
            <a:ext cx="3594100" cy="685800"/>
          </a:xfrm>
        </p:spPr>
        <p:txBody>
          <a:bodyPr>
            <a:normAutofit fontScale="92500" lnSpcReduction="10000"/>
          </a:bodyPr>
          <a:lstStyle/>
          <a:p>
            <a:pPr algn="r"/>
            <a:r>
              <a:rPr lang="it-IT" dirty="0">
                <a:latin typeface="+mj-lt"/>
              </a:rPr>
              <a:t>Teresa Cigna - 813925</a:t>
            </a:r>
          </a:p>
          <a:p>
            <a:pPr algn="r"/>
            <a:r>
              <a:rPr lang="it-IT" dirty="0">
                <a:latin typeface="+mj-lt"/>
              </a:rPr>
              <a:t>Chiara Di Domenico - 815463</a:t>
            </a:r>
          </a:p>
        </p:txBody>
      </p:sp>
      <p:sp>
        <p:nvSpPr>
          <p:cNvPr id="4" name="Sottotitolo 2">
            <a:extLst>
              <a:ext uri="{FF2B5EF4-FFF2-40B4-BE49-F238E27FC236}">
                <a16:creationId xmlns:a16="http://schemas.microsoft.com/office/drawing/2014/main" id="{E62B036D-E33F-4526-A51F-F07CD41D89A8}"/>
              </a:ext>
            </a:extLst>
          </p:cNvPr>
          <p:cNvSpPr txBox="1">
            <a:spLocks/>
          </p:cNvSpPr>
          <p:nvPr/>
        </p:nvSpPr>
        <p:spPr>
          <a:xfrm>
            <a:off x="-114300" y="0"/>
            <a:ext cx="3721100" cy="685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Advanced Machine Learning</a:t>
            </a:r>
          </a:p>
          <a:p>
            <a:r>
              <a:rPr lang="it-IT" dirty="0"/>
              <a:t> 2020-2021</a:t>
            </a:r>
          </a:p>
        </p:txBody>
      </p:sp>
    </p:spTree>
    <p:extLst>
      <p:ext uri="{BB962C8B-B14F-4D97-AF65-F5344CB8AC3E}">
        <p14:creationId xmlns:p14="http://schemas.microsoft.com/office/powerpoint/2010/main" val="16094295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DAFA8D8-E8C6-4EEF-98EA-2699E8FC3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Approccio </a:t>
            </a:r>
            <a:br>
              <a:rPr lang="it-IT" dirty="0"/>
            </a:br>
            <a:r>
              <a:rPr lang="it-IT" dirty="0"/>
              <a:t>hand </a:t>
            </a:r>
            <a:r>
              <a:rPr lang="it-IT" dirty="0" err="1"/>
              <a:t>crafted</a:t>
            </a:r>
            <a:r>
              <a:rPr lang="it-IT" dirty="0"/>
              <a:t> features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56CF1BE-D078-4D1F-AEAF-2345A2CF0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7149517" cy="402412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it-IT" dirty="0"/>
          </a:p>
          <a:p>
            <a:r>
              <a:rPr lang="it-IT" b="1" dirty="0"/>
              <a:t>Colore</a:t>
            </a:r>
            <a:r>
              <a:rPr lang="it-IT" dirty="0"/>
              <a:t>: approssimazione al  colore RGB limite più 	     vicino e estrazione delle percentuali di 	     rosso, verde e blu</a:t>
            </a:r>
          </a:p>
          <a:p>
            <a:endParaRPr lang="it-IT" dirty="0"/>
          </a:p>
          <a:p>
            <a:r>
              <a:rPr lang="it-IT" b="1" dirty="0"/>
              <a:t>LBP</a:t>
            </a:r>
            <a:r>
              <a:rPr lang="it-IT" dirty="0"/>
              <a:t>: estrazione dei Local </a:t>
            </a:r>
            <a:r>
              <a:rPr lang="it-IT" dirty="0" err="1"/>
              <a:t>Binary</a:t>
            </a:r>
            <a:r>
              <a:rPr lang="it-IT" dirty="0"/>
              <a:t> Patterns</a:t>
            </a:r>
          </a:p>
          <a:p>
            <a:endParaRPr lang="it-IT" dirty="0"/>
          </a:p>
          <a:p>
            <a:r>
              <a:rPr lang="it-IT" b="1" dirty="0">
                <a:solidFill>
                  <a:schemeClr val="tx2">
                    <a:lumMod val="20000"/>
                    <a:lumOff val="80000"/>
                  </a:schemeClr>
                </a:solidFill>
              </a:rPr>
              <a:t>SURF/SIFT</a:t>
            </a:r>
            <a:r>
              <a:rPr lang="it-IT" dirty="0">
                <a:solidFill>
                  <a:schemeClr val="tx2">
                    <a:lumMod val="20000"/>
                    <a:lumOff val="80000"/>
                  </a:schemeClr>
                </a:solidFill>
              </a:rPr>
              <a:t>: estrazione </a:t>
            </a:r>
            <a:r>
              <a:rPr lang="it-IT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keypoints</a:t>
            </a:r>
            <a:r>
              <a:rPr lang="it-IT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e loro descrizione</a:t>
            </a:r>
          </a:p>
          <a:p>
            <a:pPr marL="0" indent="0">
              <a:buNone/>
            </a:pPr>
            <a:endParaRPr lang="it-IT" dirty="0"/>
          </a:p>
          <a:p>
            <a:r>
              <a:rPr lang="it-IT" b="1" dirty="0" err="1"/>
              <a:t>HoG</a:t>
            </a:r>
            <a:r>
              <a:rPr lang="it-IT" dirty="0"/>
              <a:t>: estrazione </a:t>
            </a:r>
            <a:r>
              <a:rPr lang="it-IT" dirty="0" err="1"/>
              <a:t>Histograms</a:t>
            </a:r>
            <a:r>
              <a:rPr lang="it-IT" dirty="0"/>
              <a:t> of </a:t>
            </a:r>
            <a:r>
              <a:rPr lang="it-IT" dirty="0" err="1"/>
              <a:t>Gradients</a:t>
            </a:r>
            <a:endParaRPr lang="it-IT" dirty="0"/>
          </a:p>
          <a:p>
            <a:endParaRPr lang="it-IT" dirty="0"/>
          </a:p>
        </p:txBody>
      </p:sp>
      <p:sp>
        <p:nvSpPr>
          <p:cNvPr id="5" name="Parentesi graffa chiusa 4">
            <a:extLst>
              <a:ext uri="{FF2B5EF4-FFF2-40B4-BE49-F238E27FC236}">
                <a16:creationId xmlns:a16="http://schemas.microsoft.com/office/drawing/2014/main" id="{5053F291-F844-4643-BBEC-52848EFEE79D}"/>
              </a:ext>
            </a:extLst>
          </p:cNvPr>
          <p:cNvSpPr/>
          <p:nvPr/>
        </p:nvSpPr>
        <p:spPr>
          <a:xfrm>
            <a:off x="8640660" y="2650144"/>
            <a:ext cx="436227" cy="3568541"/>
          </a:xfrm>
          <a:prstGeom prst="rightBrace">
            <a:avLst>
              <a:gd name="adj1" fmla="val 50641"/>
              <a:gd name="adj2" fmla="val 52989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D7ECFCD-D834-438E-9B8F-178B24660601}"/>
              </a:ext>
            </a:extLst>
          </p:cNvPr>
          <p:cNvSpPr txBox="1"/>
          <p:nvPr/>
        </p:nvSpPr>
        <p:spPr>
          <a:xfrm>
            <a:off x="9882230" y="4206622"/>
            <a:ext cx="10550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200" b="1" dirty="0"/>
              <a:t>SVM</a:t>
            </a:r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F96AF0A7-C475-42CA-B0E5-7847736AE197}"/>
              </a:ext>
            </a:extLst>
          </p:cNvPr>
          <p:cNvCxnSpPr>
            <a:cxnSpLocks/>
            <a:stCxn id="5" idx="1"/>
          </p:cNvCxnSpPr>
          <p:nvPr/>
        </p:nvCxnSpPr>
        <p:spPr>
          <a:xfrm>
            <a:off x="9076887" y="4541078"/>
            <a:ext cx="46139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959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7285231-2BAC-48AD-83B4-022A658BB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MobileNetV2</a:t>
            </a:r>
          </a:p>
          <a:p>
            <a:r>
              <a:rPr lang="it-IT" dirty="0"/>
              <a:t>EfficientNetB0</a:t>
            </a:r>
          </a:p>
          <a:p>
            <a:r>
              <a:rPr lang="it-IT" dirty="0"/>
              <a:t>EfficientNetB2</a:t>
            </a: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6BD040C8-21F2-4F25-8B89-5EA15B0CF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3588"/>
            <a:ext cx="8610600" cy="1293812"/>
          </a:xfrm>
        </p:spPr>
        <p:txBody>
          <a:bodyPr>
            <a:normAutofit fontScale="90000"/>
          </a:bodyPr>
          <a:lstStyle/>
          <a:p>
            <a:r>
              <a:rPr lang="it-IT" dirty="0"/>
              <a:t>Approccio </a:t>
            </a:r>
            <a:br>
              <a:rPr lang="it-IT" dirty="0"/>
            </a:br>
            <a:r>
              <a:rPr lang="it-IT" dirty="0"/>
              <a:t>Transfer Learning</a:t>
            </a:r>
            <a:br>
              <a:rPr lang="it-IT" dirty="0"/>
            </a:br>
            <a:r>
              <a:rPr lang="it-IT" sz="2400" dirty="0"/>
              <a:t>fine-tuning</a:t>
            </a:r>
            <a:endParaRPr lang="it-IT" dirty="0"/>
          </a:p>
        </p:txBody>
      </p:sp>
      <p:grpSp>
        <p:nvGrpSpPr>
          <p:cNvPr id="5" name="Gruppo 4">
            <a:extLst>
              <a:ext uri="{FF2B5EF4-FFF2-40B4-BE49-F238E27FC236}">
                <a16:creationId xmlns:a16="http://schemas.microsoft.com/office/drawing/2014/main" id="{8FE07DF2-B5AA-446B-91C9-C2B7F926CE08}"/>
              </a:ext>
            </a:extLst>
          </p:cNvPr>
          <p:cNvGrpSpPr/>
          <p:nvPr/>
        </p:nvGrpSpPr>
        <p:grpSpPr>
          <a:xfrm>
            <a:off x="959153" y="4315679"/>
            <a:ext cx="3990340" cy="1250949"/>
            <a:chOff x="-196850" y="-3263900"/>
            <a:chExt cx="3990975" cy="1198585"/>
          </a:xfrm>
        </p:grpSpPr>
        <p:pic>
          <p:nvPicPr>
            <p:cNvPr id="6" name="Immagine 5">
              <a:extLst>
                <a:ext uri="{FF2B5EF4-FFF2-40B4-BE49-F238E27FC236}">
                  <a16:creationId xmlns:a16="http://schemas.microsoft.com/office/drawing/2014/main" id="{6EDDD59F-55EC-48D6-8F5D-E465EF08E2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43" b="14151"/>
            <a:stretch/>
          </p:blipFill>
          <p:spPr bwMode="auto">
            <a:xfrm>
              <a:off x="-196850" y="-3263900"/>
              <a:ext cx="3990975" cy="85725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7" name="Casella di testo 8">
              <a:extLst>
                <a:ext uri="{FF2B5EF4-FFF2-40B4-BE49-F238E27FC236}">
                  <a16:creationId xmlns:a16="http://schemas.microsoft.com/office/drawing/2014/main" id="{667B439F-E1D8-4721-9D19-5CB12A31DA32}"/>
                </a:ext>
              </a:extLst>
            </p:cNvPr>
            <p:cNvSpPr txBox="1"/>
            <p:nvPr/>
          </p:nvSpPr>
          <p:spPr>
            <a:xfrm>
              <a:off x="-12658" y="-2388368"/>
              <a:ext cx="3728030" cy="323053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1000"/>
                </a:spcAft>
              </a:pPr>
              <a:r>
                <a:rPr lang="it-IT" sz="900" i="1" dirty="0">
                  <a:solidFill>
                    <a:srgbClr val="44546A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Rete iniziale</a:t>
              </a:r>
            </a:p>
          </p:txBody>
        </p:sp>
      </p:grpSp>
      <p:grpSp>
        <p:nvGrpSpPr>
          <p:cNvPr id="8" name="Gruppo 7">
            <a:extLst>
              <a:ext uri="{FF2B5EF4-FFF2-40B4-BE49-F238E27FC236}">
                <a16:creationId xmlns:a16="http://schemas.microsoft.com/office/drawing/2014/main" id="{1FBDFCC4-25DA-4220-9E67-EDC21737F91B}"/>
              </a:ext>
            </a:extLst>
          </p:cNvPr>
          <p:cNvGrpSpPr/>
          <p:nvPr/>
        </p:nvGrpSpPr>
        <p:grpSpPr>
          <a:xfrm>
            <a:off x="5407009" y="3967162"/>
            <a:ext cx="6197600" cy="2127250"/>
            <a:chOff x="19050" y="64135"/>
            <a:chExt cx="6197600" cy="2127250"/>
          </a:xfrm>
        </p:grpSpPr>
        <p:pic>
          <p:nvPicPr>
            <p:cNvPr id="9" name="Immagine 8">
              <a:extLst>
                <a:ext uri="{FF2B5EF4-FFF2-40B4-BE49-F238E27FC236}">
                  <a16:creationId xmlns:a16="http://schemas.microsoft.com/office/drawing/2014/main" id="{8A935AA2-B54D-40A4-B612-E40C6E0B27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600" y="64135"/>
              <a:ext cx="6115050" cy="174561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" name="Casella di testo 11">
              <a:extLst>
                <a:ext uri="{FF2B5EF4-FFF2-40B4-BE49-F238E27FC236}">
                  <a16:creationId xmlns:a16="http://schemas.microsoft.com/office/drawing/2014/main" id="{94AE0928-DEED-4B02-AFB5-5101402DD05E}"/>
                </a:ext>
              </a:extLst>
            </p:cNvPr>
            <p:cNvSpPr txBox="1"/>
            <p:nvPr/>
          </p:nvSpPr>
          <p:spPr>
            <a:xfrm>
              <a:off x="19050" y="1831975"/>
              <a:ext cx="6115050" cy="359410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1000"/>
                </a:spcAft>
              </a:pPr>
              <a:r>
                <a:rPr lang="it-IT" sz="900" i="1" dirty="0">
                  <a:solidFill>
                    <a:srgbClr val="44546A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Rete completa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94772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0E3E255-0210-4646-A35A-13E06C5E3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1510" y="3253324"/>
            <a:ext cx="5891170" cy="4024125"/>
          </a:xfrm>
        </p:spPr>
        <p:txBody>
          <a:bodyPr/>
          <a:lstStyle/>
          <a:p>
            <a:r>
              <a:rPr lang="it-IT" dirty="0"/>
              <a:t>Features estratte da resi </a:t>
            </a:r>
            <a:r>
              <a:rPr lang="it-IT" dirty="0" err="1"/>
              <a:t>pre</a:t>
            </a:r>
            <a:r>
              <a:rPr lang="it-IT" dirty="0"/>
              <a:t>-addestrate</a:t>
            </a:r>
          </a:p>
          <a:p>
            <a:endParaRPr lang="it-IT" dirty="0"/>
          </a:p>
          <a:p>
            <a:r>
              <a:rPr lang="it-IT" dirty="0"/>
              <a:t>Combinazione tra queste e hand </a:t>
            </a:r>
            <a:r>
              <a:rPr lang="it-IT" dirty="0" err="1"/>
              <a:t>crafted</a:t>
            </a:r>
            <a:r>
              <a:rPr lang="it-IT" dirty="0"/>
              <a:t> features</a:t>
            </a: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9F9FD434-9792-43B9-8570-3B7B5DC2E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3588"/>
            <a:ext cx="8610600" cy="1293812"/>
          </a:xfrm>
        </p:spPr>
        <p:txBody>
          <a:bodyPr>
            <a:normAutofit fontScale="90000"/>
          </a:bodyPr>
          <a:lstStyle/>
          <a:p>
            <a:r>
              <a:rPr lang="it-IT" dirty="0"/>
              <a:t>Approccio </a:t>
            </a:r>
            <a:br>
              <a:rPr lang="it-IT" dirty="0"/>
            </a:br>
            <a:r>
              <a:rPr lang="it-IT" dirty="0"/>
              <a:t>Transfer Learning</a:t>
            </a:r>
            <a:br>
              <a:rPr lang="it-IT" dirty="0"/>
            </a:br>
            <a:r>
              <a:rPr lang="it-IT" sz="2400" dirty="0" err="1"/>
              <a:t>CNn</a:t>
            </a:r>
            <a:r>
              <a:rPr lang="it-IT" sz="2400" dirty="0"/>
              <a:t> come features </a:t>
            </a:r>
            <a:r>
              <a:rPr lang="it-IT" sz="2400" dirty="0" err="1"/>
              <a:t>extractor</a:t>
            </a:r>
            <a:endParaRPr lang="it-IT" dirty="0"/>
          </a:p>
        </p:txBody>
      </p:sp>
      <p:sp>
        <p:nvSpPr>
          <p:cNvPr id="5" name="Parentesi graffa chiusa 4">
            <a:extLst>
              <a:ext uri="{FF2B5EF4-FFF2-40B4-BE49-F238E27FC236}">
                <a16:creationId xmlns:a16="http://schemas.microsoft.com/office/drawing/2014/main" id="{11F1C30B-757A-47EF-A0C2-F9F6A110D494}"/>
              </a:ext>
            </a:extLst>
          </p:cNvPr>
          <p:cNvSpPr/>
          <p:nvPr/>
        </p:nvSpPr>
        <p:spPr>
          <a:xfrm>
            <a:off x="8351240" y="3253324"/>
            <a:ext cx="436227" cy="1729738"/>
          </a:xfrm>
          <a:prstGeom prst="rightBrace">
            <a:avLst>
              <a:gd name="adj1" fmla="val 27564"/>
              <a:gd name="adj2" fmla="val 52989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2868EC5-7446-481F-8B13-AF5F5FD669E8}"/>
              </a:ext>
            </a:extLst>
          </p:cNvPr>
          <p:cNvSpPr txBox="1"/>
          <p:nvPr/>
        </p:nvSpPr>
        <p:spPr>
          <a:xfrm>
            <a:off x="9580224" y="3877507"/>
            <a:ext cx="10550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200" b="1" dirty="0"/>
              <a:t>SVM</a:t>
            </a:r>
          </a:p>
        </p:txBody>
      </p: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260585CB-07C1-4268-A34F-2CF02C862FE5}"/>
              </a:ext>
            </a:extLst>
          </p:cNvPr>
          <p:cNvCxnSpPr>
            <a:cxnSpLocks/>
            <a:stCxn id="5" idx="1"/>
          </p:cNvCxnSpPr>
          <p:nvPr/>
        </p:nvCxnSpPr>
        <p:spPr>
          <a:xfrm>
            <a:off x="8787467" y="4169895"/>
            <a:ext cx="50753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4402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832E67-B90E-4DF6-9623-7E3969475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RISULTATI</a:t>
            </a:r>
          </a:p>
        </p:txBody>
      </p:sp>
      <p:graphicFrame>
        <p:nvGraphicFramePr>
          <p:cNvPr id="5" name="Segnaposto contenuto 4">
            <a:extLst>
              <a:ext uri="{FF2B5EF4-FFF2-40B4-BE49-F238E27FC236}">
                <a16:creationId xmlns:a16="http://schemas.microsoft.com/office/drawing/2014/main" id="{C612953F-4C4F-418E-942C-F7E637F1F0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2383069"/>
              </p:ext>
            </p:extLst>
          </p:nvPr>
        </p:nvGraphicFramePr>
        <p:xfrm>
          <a:off x="3033067" y="2573516"/>
          <a:ext cx="6496826" cy="3159426"/>
        </p:xfrm>
        <a:graphic>
          <a:graphicData uri="http://schemas.openxmlformats.org/drawingml/2006/table">
            <a:tbl>
              <a:tblPr firstRow="1" firstCol="1" bandRow="1">
                <a:tableStyleId>{C4B1156A-380E-4F78-BDF5-A606A8083BF9}</a:tableStyleId>
              </a:tblPr>
              <a:tblGrid>
                <a:gridCol w="2252187">
                  <a:extLst>
                    <a:ext uri="{9D8B030D-6E8A-4147-A177-3AD203B41FA5}">
                      <a16:colId xmlns:a16="http://schemas.microsoft.com/office/drawing/2014/main" val="2829779384"/>
                    </a:ext>
                  </a:extLst>
                </a:gridCol>
                <a:gridCol w="2425969">
                  <a:extLst>
                    <a:ext uri="{9D8B030D-6E8A-4147-A177-3AD203B41FA5}">
                      <a16:colId xmlns:a16="http://schemas.microsoft.com/office/drawing/2014/main" val="2805582787"/>
                    </a:ext>
                  </a:extLst>
                </a:gridCol>
                <a:gridCol w="912660">
                  <a:extLst>
                    <a:ext uri="{9D8B030D-6E8A-4147-A177-3AD203B41FA5}">
                      <a16:colId xmlns:a16="http://schemas.microsoft.com/office/drawing/2014/main" val="3353685677"/>
                    </a:ext>
                  </a:extLst>
                </a:gridCol>
                <a:gridCol w="906010">
                  <a:extLst>
                    <a:ext uri="{9D8B030D-6E8A-4147-A177-3AD203B41FA5}">
                      <a16:colId xmlns:a16="http://schemas.microsoft.com/office/drawing/2014/main" val="756447498"/>
                    </a:ext>
                  </a:extLst>
                </a:gridCol>
              </a:tblGrid>
              <a:tr h="44812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Approccio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Features utilizzate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Train </a:t>
                      </a:r>
                      <a:r>
                        <a:rPr lang="it-IT" sz="800" dirty="0" err="1">
                          <a:effectLst/>
                        </a:rPr>
                        <a:t>Accuracy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Test Accuracy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46249488"/>
                  </a:ext>
                </a:extLst>
              </a:tr>
              <a:tr h="305221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SVM con hand-crafted features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 err="1">
                          <a:effectLst/>
                        </a:rPr>
                        <a:t>colori+HoG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0.30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0.28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2390616"/>
                  </a:ext>
                </a:extLst>
              </a:tr>
              <a:tr h="313961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 err="1">
                          <a:effectLst/>
                        </a:rPr>
                        <a:t>colori+HoG+LBP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0.10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0.07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0994071"/>
                  </a:ext>
                </a:extLst>
              </a:tr>
              <a:tr h="305221"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 </a:t>
                      </a:r>
                      <a:endParaRPr lang="it-IT" sz="110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Fine-tuning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EfficientNetB2 - Rete completa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0.87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0.85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86943188"/>
                  </a:ext>
                </a:extLst>
              </a:tr>
              <a:tr h="290412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MobileNetV2 - Rete completa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0.85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0.79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51800591"/>
                  </a:ext>
                </a:extLst>
              </a:tr>
              <a:tr h="290412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EfficientNetB0 - Rete completa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0.89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0.90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1238386"/>
                  </a:ext>
                </a:extLst>
              </a:tr>
              <a:tr h="305221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EfficientNetB0 - Rete iniziale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0.93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0.91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49214286"/>
                  </a:ext>
                </a:extLst>
              </a:tr>
              <a:tr h="305221">
                <a:tc row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SVM con CNN features + hand-crafted features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EfficientNetB0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0.95</a:t>
                      </a:r>
                      <a:endParaRPr lang="it-IT" sz="11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0.89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54044026"/>
                  </a:ext>
                </a:extLst>
              </a:tr>
              <a:tr h="290412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EfficientNetB0+colori+HoG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0.95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0.84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3841159"/>
                  </a:ext>
                </a:extLst>
              </a:tr>
              <a:tr h="305221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EfficientNetB0+colori+HoG+LBP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0.10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0.06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136151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90298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832E67-B90E-4DF6-9623-7E3969475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RISULTATI</a:t>
            </a:r>
          </a:p>
        </p:txBody>
      </p:sp>
      <p:graphicFrame>
        <p:nvGraphicFramePr>
          <p:cNvPr id="5" name="Segnaposto contenuto 4">
            <a:extLst>
              <a:ext uri="{FF2B5EF4-FFF2-40B4-BE49-F238E27FC236}">
                <a16:creationId xmlns:a16="http://schemas.microsoft.com/office/drawing/2014/main" id="{C612953F-4C4F-418E-942C-F7E637F1F02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033067" y="2573516"/>
          <a:ext cx="6496826" cy="3159426"/>
        </p:xfrm>
        <a:graphic>
          <a:graphicData uri="http://schemas.openxmlformats.org/drawingml/2006/table">
            <a:tbl>
              <a:tblPr firstRow="1" firstCol="1" bandRow="1">
                <a:tableStyleId>{C4B1156A-380E-4F78-BDF5-A606A8083BF9}</a:tableStyleId>
              </a:tblPr>
              <a:tblGrid>
                <a:gridCol w="2252187">
                  <a:extLst>
                    <a:ext uri="{9D8B030D-6E8A-4147-A177-3AD203B41FA5}">
                      <a16:colId xmlns:a16="http://schemas.microsoft.com/office/drawing/2014/main" val="2829779384"/>
                    </a:ext>
                  </a:extLst>
                </a:gridCol>
                <a:gridCol w="2425969">
                  <a:extLst>
                    <a:ext uri="{9D8B030D-6E8A-4147-A177-3AD203B41FA5}">
                      <a16:colId xmlns:a16="http://schemas.microsoft.com/office/drawing/2014/main" val="2805582787"/>
                    </a:ext>
                  </a:extLst>
                </a:gridCol>
                <a:gridCol w="912660">
                  <a:extLst>
                    <a:ext uri="{9D8B030D-6E8A-4147-A177-3AD203B41FA5}">
                      <a16:colId xmlns:a16="http://schemas.microsoft.com/office/drawing/2014/main" val="3353685677"/>
                    </a:ext>
                  </a:extLst>
                </a:gridCol>
                <a:gridCol w="906010">
                  <a:extLst>
                    <a:ext uri="{9D8B030D-6E8A-4147-A177-3AD203B41FA5}">
                      <a16:colId xmlns:a16="http://schemas.microsoft.com/office/drawing/2014/main" val="756447498"/>
                    </a:ext>
                  </a:extLst>
                </a:gridCol>
              </a:tblGrid>
              <a:tr h="44812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Approccio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Features utilizzate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Train </a:t>
                      </a:r>
                      <a:r>
                        <a:rPr lang="it-IT" sz="800" dirty="0" err="1">
                          <a:effectLst/>
                        </a:rPr>
                        <a:t>Accuracy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Test Accuracy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46249488"/>
                  </a:ext>
                </a:extLst>
              </a:tr>
              <a:tr h="305221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SVM con hand-crafted features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 err="1">
                          <a:effectLst/>
                        </a:rPr>
                        <a:t>colori+HoG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0.30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0.28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2390616"/>
                  </a:ext>
                </a:extLst>
              </a:tr>
              <a:tr h="313961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 err="1">
                          <a:effectLst/>
                        </a:rPr>
                        <a:t>colori+HoG+LBP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0.10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0.07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0994071"/>
                  </a:ext>
                </a:extLst>
              </a:tr>
              <a:tr h="305221"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 </a:t>
                      </a:r>
                      <a:endParaRPr lang="it-IT" sz="110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Fine-tuning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EfficientNetB2 - Rete completa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0.87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0.85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86943188"/>
                  </a:ext>
                </a:extLst>
              </a:tr>
              <a:tr h="290412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MobileNetV2 - Rete completa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0.85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0.79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51800591"/>
                  </a:ext>
                </a:extLst>
              </a:tr>
              <a:tr h="290412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EfficientNetB0 - Rete completa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0.89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0.90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1238386"/>
                  </a:ext>
                </a:extLst>
              </a:tr>
              <a:tr h="305221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EfficientNetB0 - Rete iniziale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0.93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0.91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749214286"/>
                  </a:ext>
                </a:extLst>
              </a:tr>
              <a:tr h="305221">
                <a:tc row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SVM con CNN features + hand-crafted features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EfficientNetB0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0.95</a:t>
                      </a:r>
                      <a:endParaRPr lang="it-IT" sz="11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0.89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654044026"/>
                  </a:ext>
                </a:extLst>
              </a:tr>
              <a:tr h="290412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EfficientNetB0+colori+HoG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0.95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0.84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3841159"/>
                  </a:ext>
                </a:extLst>
              </a:tr>
              <a:tr h="305221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EfficientNetB0+colori+HoG+LBP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0.10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0.06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136151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0733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832E67-B90E-4DF6-9623-7E3969475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RISULTATI</a:t>
            </a:r>
          </a:p>
        </p:txBody>
      </p:sp>
      <p:graphicFrame>
        <p:nvGraphicFramePr>
          <p:cNvPr id="5" name="Segnaposto contenuto 4">
            <a:extLst>
              <a:ext uri="{FF2B5EF4-FFF2-40B4-BE49-F238E27FC236}">
                <a16:creationId xmlns:a16="http://schemas.microsoft.com/office/drawing/2014/main" id="{C612953F-4C4F-418E-942C-F7E637F1F02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033067" y="2573516"/>
          <a:ext cx="6496826" cy="3159426"/>
        </p:xfrm>
        <a:graphic>
          <a:graphicData uri="http://schemas.openxmlformats.org/drawingml/2006/table">
            <a:tbl>
              <a:tblPr firstRow="1" firstCol="1" bandRow="1">
                <a:tableStyleId>{C4B1156A-380E-4F78-BDF5-A606A8083BF9}</a:tableStyleId>
              </a:tblPr>
              <a:tblGrid>
                <a:gridCol w="2252187">
                  <a:extLst>
                    <a:ext uri="{9D8B030D-6E8A-4147-A177-3AD203B41FA5}">
                      <a16:colId xmlns:a16="http://schemas.microsoft.com/office/drawing/2014/main" val="2829779384"/>
                    </a:ext>
                  </a:extLst>
                </a:gridCol>
                <a:gridCol w="2425969">
                  <a:extLst>
                    <a:ext uri="{9D8B030D-6E8A-4147-A177-3AD203B41FA5}">
                      <a16:colId xmlns:a16="http://schemas.microsoft.com/office/drawing/2014/main" val="2805582787"/>
                    </a:ext>
                  </a:extLst>
                </a:gridCol>
                <a:gridCol w="912660">
                  <a:extLst>
                    <a:ext uri="{9D8B030D-6E8A-4147-A177-3AD203B41FA5}">
                      <a16:colId xmlns:a16="http://schemas.microsoft.com/office/drawing/2014/main" val="3353685677"/>
                    </a:ext>
                  </a:extLst>
                </a:gridCol>
                <a:gridCol w="906010">
                  <a:extLst>
                    <a:ext uri="{9D8B030D-6E8A-4147-A177-3AD203B41FA5}">
                      <a16:colId xmlns:a16="http://schemas.microsoft.com/office/drawing/2014/main" val="756447498"/>
                    </a:ext>
                  </a:extLst>
                </a:gridCol>
              </a:tblGrid>
              <a:tr h="44812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Approccio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Features utilizzate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Train </a:t>
                      </a:r>
                      <a:r>
                        <a:rPr lang="it-IT" sz="800" dirty="0" err="1">
                          <a:effectLst/>
                        </a:rPr>
                        <a:t>Accuracy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Test Accuracy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46249488"/>
                  </a:ext>
                </a:extLst>
              </a:tr>
              <a:tr h="305221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SVM con hand-crafted features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 err="1">
                          <a:effectLst/>
                        </a:rPr>
                        <a:t>colori+HoG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0.30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0.28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2390616"/>
                  </a:ext>
                </a:extLst>
              </a:tr>
              <a:tr h="313961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 err="1">
                          <a:effectLst/>
                        </a:rPr>
                        <a:t>colori+HoG+LBP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0.10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0.07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0994071"/>
                  </a:ext>
                </a:extLst>
              </a:tr>
              <a:tr h="305221"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 </a:t>
                      </a:r>
                      <a:endParaRPr lang="it-IT" sz="110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Fine-tuning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EfficientNetB2 - Rete completa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0.87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0.85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86943188"/>
                  </a:ext>
                </a:extLst>
              </a:tr>
              <a:tr h="290412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MobileNetV2 - Rete completa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0.85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0.79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51800591"/>
                  </a:ext>
                </a:extLst>
              </a:tr>
              <a:tr h="290412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EfficientNetB0 - Rete completa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0.89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0.90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1238386"/>
                  </a:ext>
                </a:extLst>
              </a:tr>
              <a:tr h="305221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EfficientNetB0 - Rete iniziale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0.93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0.91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749214286"/>
                  </a:ext>
                </a:extLst>
              </a:tr>
              <a:tr h="305221">
                <a:tc row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SVM con CNN features + hand-crafted features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EfficientNetB0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0.95</a:t>
                      </a:r>
                      <a:endParaRPr lang="it-IT" sz="11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0.89</a:t>
                      </a:r>
                      <a:endParaRPr lang="it-IT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654044026"/>
                  </a:ext>
                </a:extLst>
              </a:tr>
              <a:tr h="290412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EfficientNetB0+colori+HoG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0.95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0.84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3841159"/>
                  </a:ext>
                </a:extLst>
              </a:tr>
              <a:tr h="305221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>
                          <a:effectLst/>
                        </a:rPr>
                        <a:t>EfficientNetB0+colori+HoG+LBP</a:t>
                      </a:r>
                      <a:endParaRPr lang="it-I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0.10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dirty="0">
                          <a:effectLst/>
                        </a:rPr>
                        <a:t>0.06</a:t>
                      </a:r>
                      <a:endParaRPr lang="it-I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13615101"/>
                  </a:ext>
                </a:extLst>
              </a:tr>
            </a:tbl>
          </a:graphicData>
        </a:graphic>
      </p:graphicFrame>
      <p:sp>
        <p:nvSpPr>
          <p:cNvPr id="3" name="Rettangolo 2">
            <a:extLst>
              <a:ext uri="{FF2B5EF4-FFF2-40B4-BE49-F238E27FC236}">
                <a16:creationId xmlns:a16="http://schemas.microsoft.com/office/drawing/2014/main" id="{22AD555C-601E-4C2D-B356-A819FF1CCAA4}"/>
              </a:ext>
            </a:extLst>
          </p:cNvPr>
          <p:cNvSpPr/>
          <p:nvPr/>
        </p:nvSpPr>
        <p:spPr>
          <a:xfrm>
            <a:off x="9529893" y="4242624"/>
            <a:ext cx="53689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3200" dirty="0">
                <a:solidFill>
                  <a:schemeClr val="accent4">
                    <a:lumMod val="50000"/>
                  </a:schemeClr>
                </a:solidFill>
              </a:rPr>
              <a:t>❓</a:t>
            </a:r>
          </a:p>
        </p:txBody>
      </p:sp>
    </p:spTree>
    <p:extLst>
      <p:ext uri="{BB962C8B-B14F-4D97-AF65-F5344CB8AC3E}">
        <p14:creationId xmlns:p14="http://schemas.microsoft.com/office/powerpoint/2010/main" val="577494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791D1DA-8A77-494F-AEE7-F396863EF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RISULTATI</a:t>
            </a: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5DCFB3B9-CC47-44B9-848F-25546D34508C}"/>
              </a:ext>
            </a:extLst>
          </p:cNvPr>
          <p:cNvGrpSpPr/>
          <p:nvPr/>
        </p:nvGrpSpPr>
        <p:grpSpPr>
          <a:xfrm>
            <a:off x="2168962" y="4754061"/>
            <a:ext cx="2909800" cy="1712841"/>
            <a:chOff x="6411774" y="2705129"/>
            <a:chExt cx="2873085" cy="1571130"/>
          </a:xfrm>
        </p:grpSpPr>
        <p:pic>
          <p:nvPicPr>
            <p:cNvPr id="7" name="Immagine 6">
              <a:extLst>
                <a:ext uri="{FF2B5EF4-FFF2-40B4-BE49-F238E27FC236}">
                  <a16:creationId xmlns:a16="http://schemas.microsoft.com/office/drawing/2014/main" id="{AAB2A8A0-E8F3-4C25-B454-801AE0FD51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5936" y="2705129"/>
              <a:ext cx="2125980" cy="1447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" name="Casella di testo 17">
              <a:extLst>
                <a:ext uri="{FF2B5EF4-FFF2-40B4-BE49-F238E27FC236}">
                  <a16:creationId xmlns:a16="http://schemas.microsoft.com/office/drawing/2014/main" id="{89540276-CD78-4E14-893D-E29B23FDB617}"/>
                </a:ext>
              </a:extLst>
            </p:cNvPr>
            <p:cNvSpPr txBox="1"/>
            <p:nvPr/>
          </p:nvSpPr>
          <p:spPr>
            <a:xfrm>
              <a:off x="6411774" y="4137760"/>
              <a:ext cx="2873085" cy="138499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>
                <a:spcAft>
                  <a:spcPts val="1000"/>
                </a:spcAft>
              </a:pPr>
              <a:r>
                <a:rPr lang="it-IT" sz="900" i="1" dirty="0">
                  <a:solidFill>
                    <a:srgbClr val="44546A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Rete completa </a:t>
              </a:r>
            </a:p>
          </p:txBody>
        </p:sp>
      </p:grp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4FC96C1-B6CD-4AC6-B16F-43224388AA2E}"/>
              </a:ext>
            </a:extLst>
          </p:cNvPr>
          <p:cNvSpPr txBox="1"/>
          <p:nvPr/>
        </p:nvSpPr>
        <p:spPr>
          <a:xfrm>
            <a:off x="6283949" y="3276733"/>
            <a:ext cx="51407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Il modello </a:t>
            </a:r>
            <a:r>
              <a:rPr lang="it-IT" i="1" dirty="0"/>
              <a:t>‘EfficientNetB0 - Rete iniziale’</a:t>
            </a:r>
            <a:r>
              <a:rPr lang="it-IT" dirty="0"/>
              <a:t> mostra un fenomeno di </a:t>
            </a:r>
            <a:r>
              <a:rPr lang="it-IT" dirty="0" err="1"/>
              <a:t>overfitting</a:t>
            </a:r>
            <a:r>
              <a:rPr lang="it-IT" dirty="0"/>
              <a:t>, seppur non pronunciatissimo. Pertanto si ritiene che, tra i 2, sia più opportuno utilizzare </a:t>
            </a:r>
            <a:r>
              <a:rPr lang="it-IT" i="1" dirty="0"/>
              <a:t>‘EfficientNetB0 - Rete completa’</a:t>
            </a:r>
            <a:endParaRPr lang="it-IT" dirty="0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3EEED30B-226B-4480-B83D-71184C888463}"/>
              </a:ext>
            </a:extLst>
          </p:cNvPr>
          <p:cNvGrpSpPr/>
          <p:nvPr/>
        </p:nvGrpSpPr>
        <p:grpSpPr>
          <a:xfrm>
            <a:off x="2021747" y="2365811"/>
            <a:ext cx="2909800" cy="1729380"/>
            <a:chOff x="8751916" y="2705129"/>
            <a:chExt cx="2873085" cy="1586300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53D069F3-4736-4A47-B6DD-415A024D0E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86" t="61067" r="27097" b="593"/>
            <a:stretch/>
          </p:blipFill>
          <p:spPr bwMode="auto">
            <a:xfrm>
              <a:off x="9054811" y="2705129"/>
              <a:ext cx="2200275" cy="140970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11" name="Casella di testo 17">
              <a:extLst>
                <a:ext uri="{FF2B5EF4-FFF2-40B4-BE49-F238E27FC236}">
                  <a16:creationId xmlns:a16="http://schemas.microsoft.com/office/drawing/2014/main" id="{7CF53B06-FB55-4D43-B10B-7B6DDECD58F3}"/>
                </a:ext>
              </a:extLst>
            </p:cNvPr>
            <p:cNvSpPr txBox="1"/>
            <p:nvPr/>
          </p:nvSpPr>
          <p:spPr>
            <a:xfrm>
              <a:off x="8751916" y="4152930"/>
              <a:ext cx="2873085" cy="138499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>
                <a:spcAft>
                  <a:spcPts val="1000"/>
                </a:spcAft>
              </a:pPr>
              <a:r>
                <a:rPr lang="it-IT" sz="900" i="1" dirty="0">
                  <a:solidFill>
                    <a:srgbClr val="44546A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Rete iniziale</a:t>
              </a:r>
            </a:p>
          </p:txBody>
        </p:sp>
      </p:grpSp>
      <p:graphicFrame>
        <p:nvGraphicFramePr>
          <p:cNvPr id="14" name="Tabella 13">
            <a:extLst>
              <a:ext uri="{FF2B5EF4-FFF2-40B4-BE49-F238E27FC236}">
                <a16:creationId xmlns:a16="http://schemas.microsoft.com/office/drawing/2014/main" id="{F3CAF2FA-2CE1-4992-AB50-498CC6CBE0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733780"/>
              </p:ext>
            </p:extLst>
          </p:nvPr>
        </p:nvGraphicFramePr>
        <p:xfrm>
          <a:off x="1900866" y="4236915"/>
          <a:ext cx="3306761" cy="332751"/>
        </p:xfrm>
        <a:graphic>
          <a:graphicData uri="http://schemas.openxmlformats.org/drawingml/2006/table">
            <a:tbl>
              <a:tblPr firstRow="1" firstCol="1" bandRow="1">
                <a:tableStyleId>{C4B1156A-380E-4F78-BDF5-A606A8083BF9}</a:tableStyleId>
              </a:tblPr>
              <a:tblGrid>
                <a:gridCol w="1800706">
                  <a:extLst>
                    <a:ext uri="{9D8B030D-6E8A-4147-A177-3AD203B41FA5}">
                      <a16:colId xmlns:a16="http://schemas.microsoft.com/office/drawing/2014/main" val="1866123932"/>
                    </a:ext>
                  </a:extLst>
                </a:gridCol>
                <a:gridCol w="800233">
                  <a:extLst>
                    <a:ext uri="{9D8B030D-6E8A-4147-A177-3AD203B41FA5}">
                      <a16:colId xmlns:a16="http://schemas.microsoft.com/office/drawing/2014/main" val="2317459463"/>
                    </a:ext>
                  </a:extLst>
                </a:gridCol>
                <a:gridCol w="705822">
                  <a:extLst>
                    <a:ext uri="{9D8B030D-6E8A-4147-A177-3AD203B41FA5}">
                      <a16:colId xmlns:a16="http://schemas.microsoft.com/office/drawing/2014/main" val="415059509"/>
                    </a:ext>
                  </a:extLst>
                </a:gridCol>
              </a:tblGrid>
              <a:tr h="33275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b="0" dirty="0">
                          <a:effectLst/>
                        </a:rPr>
                        <a:t>EfficientNetB0 - Rete completa</a:t>
                      </a:r>
                      <a:endParaRPr lang="it-IT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b="0" dirty="0">
                          <a:effectLst/>
                        </a:rPr>
                        <a:t>0.89</a:t>
                      </a:r>
                      <a:endParaRPr lang="it-IT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b="0" dirty="0">
                          <a:effectLst/>
                        </a:rPr>
                        <a:t>0.90</a:t>
                      </a:r>
                      <a:endParaRPr lang="it-IT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765697640"/>
                  </a:ext>
                </a:extLst>
              </a:tr>
            </a:tbl>
          </a:graphicData>
        </a:graphic>
      </p:graphicFrame>
      <p:graphicFrame>
        <p:nvGraphicFramePr>
          <p:cNvPr id="15" name="Tabella 14">
            <a:extLst>
              <a:ext uri="{FF2B5EF4-FFF2-40B4-BE49-F238E27FC236}">
                <a16:creationId xmlns:a16="http://schemas.microsoft.com/office/drawing/2014/main" id="{71D3D431-B32A-4BBC-8220-416BF7D147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1141792"/>
              </p:ext>
            </p:extLst>
          </p:nvPr>
        </p:nvGraphicFramePr>
        <p:xfrm>
          <a:off x="1900863" y="1981483"/>
          <a:ext cx="3306761" cy="332751"/>
        </p:xfrm>
        <a:graphic>
          <a:graphicData uri="http://schemas.openxmlformats.org/drawingml/2006/table">
            <a:tbl>
              <a:tblPr firstRow="1" firstCol="1" bandRow="1">
                <a:tableStyleId>{C4B1156A-380E-4F78-BDF5-A606A8083BF9}</a:tableStyleId>
              </a:tblPr>
              <a:tblGrid>
                <a:gridCol w="1662229">
                  <a:extLst>
                    <a:ext uri="{9D8B030D-6E8A-4147-A177-3AD203B41FA5}">
                      <a16:colId xmlns:a16="http://schemas.microsoft.com/office/drawing/2014/main" val="2660335545"/>
                    </a:ext>
                  </a:extLst>
                </a:gridCol>
                <a:gridCol w="775691">
                  <a:extLst>
                    <a:ext uri="{9D8B030D-6E8A-4147-A177-3AD203B41FA5}">
                      <a16:colId xmlns:a16="http://schemas.microsoft.com/office/drawing/2014/main" val="3712861395"/>
                    </a:ext>
                  </a:extLst>
                </a:gridCol>
                <a:gridCol w="868841">
                  <a:extLst>
                    <a:ext uri="{9D8B030D-6E8A-4147-A177-3AD203B41FA5}">
                      <a16:colId xmlns:a16="http://schemas.microsoft.com/office/drawing/2014/main" val="894961439"/>
                    </a:ext>
                  </a:extLst>
                </a:gridCol>
              </a:tblGrid>
              <a:tr h="33275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b="0" dirty="0">
                          <a:effectLst/>
                        </a:rPr>
                        <a:t>EfficientNetB0 - Rete iniziale</a:t>
                      </a:r>
                      <a:endParaRPr lang="it-IT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b="0" dirty="0">
                          <a:effectLst/>
                        </a:rPr>
                        <a:t>0.93</a:t>
                      </a:r>
                      <a:endParaRPr lang="it-IT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it-IT" sz="800" b="0" dirty="0">
                          <a:effectLst/>
                        </a:rPr>
                        <a:t>0.91</a:t>
                      </a:r>
                      <a:endParaRPr lang="it-IT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gradFill flip="none" rotWithShape="1">
                      <a:gsLst>
                        <a:gs pos="0">
                          <a:srgbClr val="FFFF00">
                            <a:tint val="66000"/>
                            <a:satMod val="160000"/>
                          </a:srgbClr>
                        </a:gs>
                        <a:gs pos="5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1030499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99868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A342A8B-79B8-4253-9BE8-80D960D13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RISULTATI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6B1CCFC9-A1CB-4135-90C5-FC7028452892}"/>
              </a:ext>
            </a:extLst>
          </p:cNvPr>
          <p:cNvGrpSpPr/>
          <p:nvPr/>
        </p:nvGrpSpPr>
        <p:grpSpPr>
          <a:xfrm>
            <a:off x="2374608" y="2506033"/>
            <a:ext cx="7633458" cy="2787419"/>
            <a:chOff x="0" y="0"/>
            <a:chExt cx="6134100" cy="2332494"/>
          </a:xfrm>
        </p:grpSpPr>
        <p:grpSp>
          <p:nvGrpSpPr>
            <p:cNvPr id="5" name="Gruppo 4">
              <a:extLst>
                <a:ext uri="{FF2B5EF4-FFF2-40B4-BE49-F238E27FC236}">
                  <a16:creationId xmlns:a16="http://schemas.microsoft.com/office/drawing/2014/main" id="{5F6909B5-FA20-42B1-8BE2-EE11AA34FDCD}"/>
                </a:ext>
              </a:extLst>
            </p:cNvPr>
            <p:cNvGrpSpPr/>
            <p:nvPr/>
          </p:nvGrpSpPr>
          <p:grpSpPr>
            <a:xfrm>
              <a:off x="0" y="0"/>
              <a:ext cx="6134100" cy="2038350"/>
              <a:chOff x="0" y="0"/>
              <a:chExt cx="6134100" cy="2038350"/>
            </a:xfrm>
          </p:grpSpPr>
          <p:grpSp>
            <p:nvGrpSpPr>
              <p:cNvPr id="7" name="Gruppo 6">
                <a:extLst>
                  <a:ext uri="{FF2B5EF4-FFF2-40B4-BE49-F238E27FC236}">
                    <a16:creationId xmlns:a16="http://schemas.microsoft.com/office/drawing/2014/main" id="{4B2E33D1-636A-496E-98E2-0A6BC8F1D6E5}"/>
                  </a:ext>
                </a:extLst>
              </p:cNvPr>
              <p:cNvGrpSpPr/>
              <p:nvPr/>
            </p:nvGrpSpPr>
            <p:grpSpPr>
              <a:xfrm>
                <a:off x="0" y="9525"/>
                <a:ext cx="2714624" cy="2009775"/>
                <a:chOff x="0" y="0"/>
                <a:chExt cx="3855720" cy="2735580"/>
              </a:xfrm>
            </p:grpSpPr>
            <p:pic>
              <p:nvPicPr>
                <p:cNvPr id="13" name="Immagine 12">
                  <a:extLst>
                    <a:ext uri="{FF2B5EF4-FFF2-40B4-BE49-F238E27FC236}">
                      <a16:creationId xmlns:a16="http://schemas.microsoft.com/office/drawing/2014/main" id="{CDE19F2F-CD5A-46D4-91E1-7B1CB45080E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0" y="0"/>
                  <a:ext cx="1235710" cy="2733675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4" name="Immagine 13">
                  <a:extLst>
                    <a:ext uri="{FF2B5EF4-FFF2-40B4-BE49-F238E27FC236}">
                      <a16:creationId xmlns:a16="http://schemas.microsoft.com/office/drawing/2014/main" id="{B5A92982-4525-4E05-BC4C-9FE380E55FA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85875" y="0"/>
                  <a:ext cx="1343025" cy="273558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5" name="Immagine 14">
                  <a:extLst>
                    <a:ext uri="{FF2B5EF4-FFF2-40B4-BE49-F238E27FC236}">
                      <a16:creationId xmlns:a16="http://schemas.microsoft.com/office/drawing/2014/main" id="{20C038C4-D7B6-40FF-BA70-9CA9098C951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628900" y="0"/>
                  <a:ext cx="1226820" cy="273558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8" name="Gruppo 7">
                <a:extLst>
                  <a:ext uri="{FF2B5EF4-FFF2-40B4-BE49-F238E27FC236}">
                    <a16:creationId xmlns:a16="http://schemas.microsoft.com/office/drawing/2014/main" id="{20186CA5-701A-46F0-97BF-B733582A4D89}"/>
                  </a:ext>
                </a:extLst>
              </p:cNvPr>
              <p:cNvGrpSpPr/>
              <p:nvPr/>
            </p:nvGrpSpPr>
            <p:grpSpPr>
              <a:xfrm>
                <a:off x="2705100" y="0"/>
                <a:ext cx="3429000" cy="2038350"/>
                <a:chOff x="0" y="0"/>
                <a:chExt cx="3429000" cy="2038350"/>
              </a:xfrm>
            </p:grpSpPr>
            <p:grpSp>
              <p:nvGrpSpPr>
                <p:cNvPr id="9" name="Gruppo 8">
                  <a:extLst>
                    <a:ext uri="{FF2B5EF4-FFF2-40B4-BE49-F238E27FC236}">
                      <a16:creationId xmlns:a16="http://schemas.microsoft.com/office/drawing/2014/main" id="{3EBBFAD5-5097-4417-8FD5-A68E3C8612BD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2276474" cy="2028825"/>
                  <a:chOff x="0" y="0"/>
                  <a:chExt cx="2886075" cy="2573020"/>
                </a:xfrm>
              </p:grpSpPr>
              <p:pic>
                <p:nvPicPr>
                  <p:cNvPr id="11" name="Immagine 10">
                    <a:extLst>
                      <a:ext uri="{FF2B5EF4-FFF2-40B4-BE49-F238E27FC236}">
                        <a16:creationId xmlns:a16="http://schemas.microsoft.com/office/drawing/2014/main" id="{2A8763C3-4D69-44FE-97F1-CF552D64608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0" y="0"/>
                    <a:ext cx="1562735" cy="257302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pic>
                <p:nvPicPr>
                  <p:cNvPr id="12" name="Immagine 11">
                    <a:extLst>
                      <a:ext uri="{FF2B5EF4-FFF2-40B4-BE49-F238E27FC236}">
                        <a16:creationId xmlns:a16="http://schemas.microsoft.com/office/drawing/2014/main" id="{584165A3-3CFC-49A6-A689-185837E13BE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1514475" y="9525"/>
                    <a:ext cx="1371600" cy="256349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</p:grpSp>
            <p:pic>
              <p:nvPicPr>
                <p:cNvPr id="10" name="Immagine 9">
                  <a:extLst>
                    <a:ext uri="{FF2B5EF4-FFF2-40B4-BE49-F238E27FC236}">
                      <a16:creationId xmlns:a16="http://schemas.microsoft.com/office/drawing/2014/main" id="{F4275607-DA91-47DC-8028-A222F11F79F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266950" y="19050"/>
                  <a:ext cx="1162050" cy="20193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  <p:sp>
          <p:nvSpPr>
            <p:cNvPr id="6" name="Casella di testo 48">
              <a:extLst>
                <a:ext uri="{FF2B5EF4-FFF2-40B4-BE49-F238E27FC236}">
                  <a16:creationId xmlns:a16="http://schemas.microsoft.com/office/drawing/2014/main" id="{DF4628C2-34C2-4C10-8AF8-21534658EF2C}"/>
                </a:ext>
              </a:extLst>
            </p:cNvPr>
            <p:cNvSpPr txBox="1"/>
            <p:nvPr/>
          </p:nvSpPr>
          <p:spPr>
            <a:xfrm>
              <a:off x="502756" y="2055495"/>
              <a:ext cx="5041259" cy="276999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>
                <a:spcAft>
                  <a:spcPts val="1000"/>
                </a:spcAft>
              </a:pPr>
              <a:r>
                <a:rPr lang="it-IT" sz="900" i="1" dirty="0">
                  <a:solidFill>
                    <a:srgbClr val="44546A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In alto: le immagini originali da classificare. In basso: la classificazione ottenuta entrambi i modelli migliori.  (Le immagini in basso sono immagini esemplificative della categoria predetta)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75906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BDC65D-F042-4A30-A5F7-676471E44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 e </a:t>
            </a:r>
            <a:br>
              <a:rPr lang="it-IT" dirty="0"/>
            </a:br>
            <a:r>
              <a:rPr lang="it-IT" dirty="0"/>
              <a:t>sviluppi futuri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B17BE82-DA17-4E84-94F8-69DE1A32A1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Risulta di  fondamentale importanza l’utilizzo di un buon sistema di segmentazione</a:t>
            </a:r>
          </a:p>
          <a:p>
            <a:r>
              <a:rPr lang="it-IT" dirty="0"/>
              <a:t>Il solo utilizzo delle features relative a colore e </a:t>
            </a:r>
            <a:r>
              <a:rPr lang="it-IT" i="1" dirty="0" err="1"/>
              <a:t>Histogram</a:t>
            </a:r>
            <a:r>
              <a:rPr lang="it-IT" i="1" dirty="0"/>
              <a:t> of </a:t>
            </a:r>
            <a:r>
              <a:rPr lang="it-IT" i="1" dirty="0" err="1"/>
              <a:t>Gradients</a:t>
            </a:r>
            <a:r>
              <a:rPr lang="it-IT" dirty="0"/>
              <a:t> non è utile alla classificazione</a:t>
            </a:r>
          </a:p>
          <a:p>
            <a:r>
              <a:rPr lang="it-IT" dirty="0"/>
              <a:t>Il transfer learning risulta efficace e EfficientNetB0 risulta la rete </a:t>
            </a:r>
            <a:r>
              <a:rPr lang="it-IT" dirty="0" err="1"/>
              <a:t>pre</a:t>
            </a:r>
            <a:r>
              <a:rPr lang="it-IT" dirty="0"/>
              <a:t>-addestrata migliore</a:t>
            </a:r>
          </a:p>
          <a:p>
            <a:endParaRPr lang="it-IT" dirty="0"/>
          </a:p>
          <a:p>
            <a:r>
              <a:rPr lang="it-IT" dirty="0"/>
              <a:t>LBP risulta non giovare ad alcun modello. Uno sviluppo futuro potrebbe riguardare la ricerca dei parametri ottimali 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5047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7D8301-3055-4CED-AD60-40A6190B4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Dimostrazione - DEMO</a:t>
            </a:r>
          </a:p>
        </p:txBody>
      </p:sp>
      <p:pic>
        <p:nvPicPr>
          <p:cNvPr id="4" name="website_registration">
            <a:hlinkClick r:id="" action="ppaction://media"/>
            <a:extLst>
              <a:ext uri="{FF2B5EF4-FFF2-40B4-BE49-F238E27FC236}">
                <a16:creationId xmlns:a16="http://schemas.microsoft.com/office/drawing/2014/main" id="{F71C9513-2799-4804-B36D-433161A7608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7775" y="2193925"/>
            <a:ext cx="7154863" cy="4024313"/>
          </a:xfrm>
        </p:spPr>
      </p:pic>
    </p:spTree>
    <p:extLst>
      <p:ext uri="{BB962C8B-B14F-4D97-AF65-F5344CB8AC3E}">
        <p14:creationId xmlns:p14="http://schemas.microsoft.com/office/powerpoint/2010/main" val="767933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2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67CDC6-6242-4B55-8D29-D29E1D531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Obiettivo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1DF55A3-E890-4F3C-9FC1-F25CDA186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Identificare una combinazione di features che, unita ad un modello efficace ed efficiente, sia in grado di distinguere fiori tra di loro molto simili. </a:t>
            </a:r>
          </a:p>
        </p:txBody>
      </p:sp>
      <p:grpSp>
        <p:nvGrpSpPr>
          <p:cNvPr id="5" name="Gruppo 4">
            <a:extLst>
              <a:ext uri="{FF2B5EF4-FFF2-40B4-BE49-F238E27FC236}">
                <a16:creationId xmlns:a16="http://schemas.microsoft.com/office/drawing/2014/main" id="{CBC857D1-C539-482B-8A1E-06F4AC1AA39C}"/>
              </a:ext>
            </a:extLst>
          </p:cNvPr>
          <p:cNvGrpSpPr/>
          <p:nvPr/>
        </p:nvGrpSpPr>
        <p:grpSpPr>
          <a:xfrm>
            <a:off x="1422845" y="3443791"/>
            <a:ext cx="9356763" cy="1585249"/>
            <a:chOff x="6764" y="-10697"/>
            <a:chExt cx="6054007" cy="1020830"/>
          </a:xfrm>
        </p:grpSpPr>
        <p:grpSp>
          <p:nvGrpSpPr>
            <p:cNvPr id="7" name="Gruppo 6">
              <a:extLst>
                <a:ext uri="{FF2B5EF4-FFF2-40B4-BE49-F238E27FC236}">
                  <a16:creationId xmlns:a16="http://schemas.microsoft.com/office/drawing/2014/main" id="{8A689AFB-8F8D-48A6-BD33-E8F781FE687C}"/>
                </a:ext>
              </a:extLst>
            </p:cNvPr>
            <p:cNvGrpSpPr/>
            <p:nvPr/>
          </p:nvGrpSpPr>
          <p:grpSpPr>
            <a:xfrm>
              <a:off x="6764" y="9526"/>
              <a:ext cx="2964541" cy="1000607"/>
              <a:chOff x="9608" y="0"/>
              <a:chExt cx="4210689" cy="1361964"/>
            </a:xfrm>
          </p:grpSpPr>
          <p:pic>
            <p:nvPicPr>
              <p:cNvPr id="13" name="Immagine 12">
                <a:extLst>
                  <a:ext uri="{FF2B5EF4-FFF2-40B4-BE49-F238E27FC236}">
                    <a16:creationId xmlns:a16="http://schemas.microsoft.com/office/drawing/2014/main" id="{9F3436D0-8D98-4BDF-A281-392AEAF4CDA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6140" b="50652"/>
              <a:stretch/>
            </p:blipFill>
            <p:spPr bwMode="auto">
              <a:xfrm>
                <a:off x="9608" y="0"/>
                <a:ext cx="1159833" cy="1349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" name="Immagine 13">
                <a:extLst>
                  <a:ext uri="{FF2B5EF4-FFF2-40B4-BE49-F238E27FC236}">
                    <a16:creationId xmlns:a16="http://schemas.microsoft.com/office/drawing/2014/main" id="{EAB5C83E-6327-4A28-B506-98A93328DAF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50687"/>
              <a:stretch/>
            </p:blipFill>
            <p:spPr bwMode="auto">
              <a:xfrm>
                <a:off x="1199577" y="0"/>
                <a:ext cx="1343025" cy="1349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" name="Immagine 14">
                <a:extLst>
                  <a:ext uri="{FF2B5EF4-FFF2-40B4-BE49-F238E27FC236}">
                    <a16:creationId xmlns:a16="http://schemas.microsoft.com/office/drawing/2014/main" id="{DC38B57F-9C66-463A-B428-DB57CAE1533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1102" b="50687"/>
              <a:stretch/>
            </p:blipFill>
            <p:spPr bwMode="auto">
              <a:xfrm>
                <a:off x="2995345" y="0"/>
                <a:ext cx="1224952" cy="136196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8" name="Gruppo 7">
              <a:extLst>
                <a:ext uri="{FF2B5EF4-FFF2-40B4-BE49-F238E27FC236}">
                  <a16:creationId xmlns:a16="http://schemas.microsoft.com/office/drawing/2014/main" id="{B9835E1B-28CB-45B8-B1EA-6192AF4A0DE6}"/>
                </a:ext>
              </a:extLst>
            </p:cNvPr>
            <p:cNvGrpSpPr/>
            <p:nvPr/>
          </p:nvGrpSpPr>
          <p:grpSpPr>
            <a:xfrm>
              <a:off x="2833673" y="-10697"/>
              <a:ext cx="3227098" cy="1007130"/>
              <a:chOff x="128573" y="-10697"/>
              <a:chExt cx="3227098" cy="1007130"/>
            </a:xfrm>
          </p:grpSpPr>
          <p:grpSp>
            <p:nvGrpSpPr>
              <p:cNvPr id="9" name="Gruppo 8">
                <a:extLst>
                  <a:ext uri="{FF2B5EF4-FFF2-40B4-BE49-F238E27FC236}">
                    <a16:creationId xmlns:a16="http://schemas.microsoft.com/office/drawing/2014/main" id="{4CC4408C-CEA6-4072-98B6-DB3A9F7CB6B4}"/>
                  </a:ext>
                </a:extLst>
              </p:cNvPr>
              <p:cNvGrpSpPr/>
              <p:nvPr/>
            </p:nvGrpSpPr>
            <p:grpSpPr>
              <a:xfrm>
                <a:off x="128573" y="-5348"/>
                <a:ext cx="2370640" cy="1001781"/>
                <a:chOff x="163002" y="-6783"/>
                <a:chExt cx="3005457" cy="1270491"/>
              </a:xfrm>
            </p:grpSpPr>
            <p:pic>
              <p:nvPicPr>
                <p:cNvPr id="11" name="Immagine 10">
                  <a:extLst>
                    <a:ext uri="{FF2B5EF4-FFF2-40B4-BE49-F238E27FC236}">
                      <a16:creationId xmlns:a16="http://schemas.microsoft.com/office/drawing/2014/main" id="{A66D1F21-5913-4297-89E6-16E2FEE0616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12230" b="51150"/>
                <a:stretch/>
              </p:blipFill>
              <p:spPr bwMode="auto">
                <a:xfrm>
                  <a:off x="163002" y="1"/>
                  <a:ext cx="1371601" cy="1256924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2" name="Immagine 11">
                  <a:extLst>
                    <a:ext uri="{FF2B5EF4-FFF2-40B4-BE49-F238E27FC236}">
                      <a16:creationId xmlns:a16="http://schemas.microsoft.com/office/drawing/2014/main" id="{1BF48142-A0B3-4805-99B2-0F722328A4B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880" b="50968"/>
                <a:stretch/>
              </p:blipFill>
              <p:spPr bwMode="auto">
                <a:xfrm>
                  <a:off x="1794259" y="-6783"/>
                  <a:ext cx="1374200" cy="127049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10" name="Immagine 9">
                <a:extLst>
                  <a:ext uri="{FF2B5EF4-FFF2-40B4-BE49-F238E27FC236}">
                    <a16:creationId xmlns:a16="http://schemas.microsoft.com/office/drawing/2014/main" id="{DD01DC76-C561-4BF6-A719-6EF6F091BF2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10961" b="50919"/>
              <a:stretch/>
            </p:blipFill>
            <p:spPr bwMode="auto">
              <a:xfrm>
                <a:off x="2309818" y="-10697"/>
                <a:ext cx="1045853" cy="100178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  <p:extLst>
      <p:ext uri="{BB962C8B-B14F-4D97-AF65-F5344CB8AC3E}">
        <p14:creationId xmlns:p14="http://schemas.microsoft.com/office/powerpoint/2010/main" val="32643466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AF8037-3312-4B34-B7AA-7B4037A8FC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993406"/>
            <a:ext cx="10591800" cy="871188"/>
          </a:xfrm>
        </p:spPr>
        <p:txBody>
          <a:bodyPr>
            <a:normAutofit fontScale="90000"/>
          </a:bodyPr>
          <a:lstStyle/>
          <a:p>
            <a:pPr algn="r"/>
            <a:r>
              <a:rPr lang="it-IT" b="1" dirty="0"/>
              <a:t>Grazie per l’attenzione</a:t>
            </a:r>
            <a:endParaRPr lang="it-IT" dirty="0"/>
          </a:p>
        </p:txBody>
      </p:sp>
      <p:sp>
        <p:nvSpPr>
          <p:cNvPr id="6" name="Sottotitolo 5">
            <a:extLst>
              <a:ext uri="{FF2B5EF4-FFF2-40B4-BE49-F238E27FC236}">
                <a16:creationId xmlns:a16="http://schemas.microsoft.com/office/drawing/2014/main" id="{E1A6B0E3-AECE-4A5A-8B50-D1EBEA5251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1445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B3C468-93D6-40C3-BAD5-9482F7453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F7CE30-77F4-4A97-92B6-D8CD69D31F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1900" y="2703830"/>
            <a:ext cx="10820400" cy="1450340"/>
          </a:xfrm>
        </p:spPr>
        <p:txBody>
          <a:bodyPr/>
          <a:lstStyle/>
          <a:p>
            <a:r>
              <a:rPr lang="it-IT" dirty="0"/>
              <a:t>8189 immagini di 102 specie di fiori</a:t>
            </a:r>
          </a:p>
          <a:p>
            <a:pPr lvl="1"/>
            <a:r>
              <a:rPr lang="it-IT" dirty="0"/>
              <a:t>6149 </a:t>
            </a:r>
            <a:r>
              <a:rPr lang="it-IT" dirty="0" err="1"/>
              <a:t>train</a:t>
            </a:r>
            <a:endParaRPr lang="it-IT" dirty="0"/>
          </a:p>
          <a:p>
            <a:pPr lvl="1"/>
            <a:r>
              <a:rPr lang="it-IT" dirty="0"/>
              <a:t>1020 test</a:t>
            </a:r>
          </a:p>
          <a:p>
            <a:pPr lvl="1"/>
            <a:r>
              <a:rPr lang="it-IT" dirty="0"/>
              <a:t>1020 </a:t>
            </a:r>
            <a:r>
              <a:rPr lang="it-IT" dirty="0" err="1"/>
              <a:t>validation</a:t>
            </a:r>
            <a:endParaRPr lang="it-IT" dirty="0"/>
          </a:p>
          <a:p>
            <a:pPr marL="457200" lvl="1" indent="0">
              <a:buNone/>
            </a:pPr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354988D-49B2-48E9-B57D-050F39BC8E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63"/>
          <a:stretch/>
        </p:blipFill>
        <p:spPr>
          <a:xfrm>
            <a:off x="7255927" y="2143929"/>
            <a:ext cx="4250273" cy="4040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722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349238-C2C7-4D34-B4F1-E6B379EA9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6030" y="1079418"/>
            <a:ext cx="8610600" cy="1293028"/>
          </a:xfrm>
        </p:spPr>
        <p:txBody>
          <a:bodyPr>
            <a:normAutofit fontScale="90000"/>
          </a:bodyPr>
          <a:lstStyle/>
          <a:p>
            <a:r>
              <a:rPr lang="it-IT" dirty="0"/>
              <a:t>Segmentazione immagini</a:t>
            </a:r>
            <a:br>
              <a:rPr lang="it-IT" dirty="0"/>
            </a:br>
            <a:r>
              <a:rPr lang="it-IT" sz="2400" i="1" dirty="0"/>
              <a:t>Metodo rimozione del verde</a:t>
            </a:r>
            <a:br>
              <a:rPr lang="it-IT" sz="2400" i="1" dirty="0"/>
            </a:br>
            <a:br>
              <a:rPr lang="it-IT" sz="2200" i="1" dirty="0"/>
            </a:br>
            <a:endParaRPr lang="it-IT" dirty="0"/>
          </a:p>
        </p:txBody>
      </p:sp>
      <p:grpSp>
        <p:nvGrpSpPr>
          <p:cNvPr id="23" name="Gruppo 22">
            <a:extLst>
              <a:ext uri="{FF2B5EF4-FFF2-40B4-BE49-F238E27FC236}">
                <a16:creationId xmlns:a16="http://schemas.microsoft.com/office/drawing/2014/main" id="{63648625-E749-4372-916C-AA3F701E3EE9}"/>
              </a:ext>
            </a:extLst>
          </p:cNvPr>
          <p:cNvGrpSpPr/>
          <p:nvPr/>
        </p:nvGrpSpPr>
        <p:grpSpPr>
          <a:xfrm>
            <a:off x="7983631" y="2568591"/>
            <a:ext cx="3600830" cy="1365863"/>
            <a:chOff x="0" y="19050"/>
            <a:chExt cx="4143375" cy="1176581"/>
          </a:xfrm>
        </p:grpSpPr>
        <p:sp>
          <p:nvSpPr>
            <p:cNvPr id="24" name="Casella di testo 18">
              <a:extLst>
                <a:ext uri="{FF2B5EF4-FFF2-40B4-BE49-F238E27FC236}">
                  <a16:creationId xmlns:a16="http://schemas.microsoft.com/office/drawing/2014/main" id="{343A2D5F-A7A7-44F2-A7C1-ADA096087DA1}"/>
                </a:ext>
              </a:extLst>
            </p:cNvPr>
            <p:cNvSpPr txBox="1"/>
            <p:nvPr/>
          </p:nvSpPr>
          <p:spPr>
            <a:xfrm>
              <a:off x="0" y="1076325"/>
              <a:ext cx="4143375" cy="119306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>
                <a:spcAft>
                  <a:spcPts val="1000"/>
                </a:spcAft>
              </a:pPr>
              <a:r>
                <a:rPr lang="it-IT" sz="900" i="1" dirty="0">
                  <a:solidFill>
                    <a:srgbClr val="44546A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Esempio di approssimazione al colore primario/secondario più simile</a:t>
              </a:r>
            </a:p>
          </p:txBody>
        </p:sp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01AE8CCE-FA1C-4FE6-9528-AD0C3B98C6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19" t="1828" r="870"/>
            <a:stretch/>
          </p:blipFill>
          <p:spPr bwMode="auto">
            <a:xfrm>
              <a:off x="447674" y="19050"/>
              <a:ext cx="3228975" cy="102362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60CD462-1772-4C34-92B2-A68E2B711001}"/>
              </a:ext>
            </a:extLst>
          </p:cNvPr>
          <p:cNvSpPr txBox="1"/>
          <p:nvPr/>
        </p:nvSpPr>
        <p:spPr>
          <a:xfrm>
            <a:off x="899522" y="2374360"/>
            <a:ext cx="66523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Si approssima ogni colore dell’immagine al valore</a:t>
            </a:r>
            <a:r>
              <a:rPr lang="it-IT" i="1" dirty="0"/>
              <a:t> RGB</a:t>
            </a:r>
            <a:r>
              <a:rPr lang="it-IT" dirty="0"/>
              <a:t> limite più simile (i.e. (0,0,255), (0, 255,255), (255,0,0) …), ponendo, per ogni pixel e per ogni canale, una soglia oltre la quale il valore viene sostituito dal valore massimo (255), altrimenti dal valore minimo (0)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Si elimina il verde (0,255,0)</a:t>
            </a:r>
          </a:p>
        </p:txBody>
      </p: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A9469C28-F6CD-4D72-BC41-F02AE0FE5BA1}"/>
              </a:ext>
            </a:extLst>
          </p:cNvPr>
          <p:cNvGrpSpPr/>
          <p:nvPr/>
        </p:nvGrpSpPr>
        <p:grpSpPr>
          <a:xfrm>
            <a:off x="1273039" y="4548083"/>
            <a:ext cx="4381996" cy="1738001"/>
            <a:chOff x="6771230" y="3040227"/>
            <a:chExt cx="2657496" cy="973195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CF1CA20A-4645-4915-B4AB-182F6B622228}"/>
                </a:ext>
              </a:extLst>
            </p:cNvPr>
            <p:cNvPicPr/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095" t="65941" r="33095" b="904"/>
            <a:stretch/>
          </p:blipFill>
          <p:spPr bwMode="auto">
            <a:xfrm>
              <a:off x="8525305" y="3062164"/>
              <a:ext cx="903421" cy="86760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" name="Immagine 8">
              <a:extLst>
                <a:ext uri="{FF2B5EF4-FFF2-40B4-BE49-F238E27FC236}">
                  <a16:creationId xmlns:a16="http://schemas.microsoft.com/office/drawing/2014/main" id="{88B6A8E3-6FB1-4ECA-9E20-4A225E853B26}"/>
                </a:ext>
              </a:extLst>
            </p:cNvPr>
            <p:cNvPicPr/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813" r="35377" b="66845"/>
            <a:stretch/>
          </p:blipFill>
          <p:spPr bwMode="auto">
            <a:xfrm>
              <a:off x="6771230" y="3093022"/>
              <a:ext cx="903421" cy="86760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859F73BA-7A57-430C-B259-35C443E8DC38}"/>
                </a:ext>
              </a:extLst>
            </p:cNvPr>
            <p:cNvPicPr/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0" t="31315" r="35376" b="31495"/>
            <a:stretch/>
          </p:blipFill>
          <p:spPr bwMode="auto">
            <a:xfrm>
              <a:off x="7674651" y="3040227"/>
              <a:ext cx="849548" cy="97319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BCA503A6-7A3A-4165-8117-0A8E750975F1}"/>
              </a:ext>
            </a:extLst>
          </p:cNvPr>
          <p:cNvSpPr txBox="1"/>
          <p:nvPr/>
        </p:nvSpPr>
        <p:spPr>
          <a:xfrm>
            <a:off x="6105553" y="4900309"/>
            <a:ext cx="37561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92D050"/>
                </a:solidFill>
              </a:rPr>
              <a:t>✔</a:t>
            </a:r>
            <a:r>
              <a:rPr lang="it-IT" dirty="0"/>
              <a:t>PRO: identifica bene il fiore</a:t>
            </a:r>
          </a:p>
          <a:p>
            <a:endParaRPr lang="it-IT" dirty="0"/>
          </a:p>
          <a:p>
            <a:r>
              <a:rPr lang="it-IT" dirty="0"/>
              <a:t> </a:t>
            </a:r>
            <a:r>
              <a:rPr lang="it-IT" dirty="0">
                <a:solidFill>
                  <a:srgbClr val="FF0000"/>
                </a:solidFill>
              </a:rPr>
              <a:t>✘</a:t>
            </a:r>
            <a:r>
              <a:rPr lang="it-IT" dirty="0"/>
              <a:t> CONTRO: sfondo con rumore</a:t>
            </a:r>
          </a:p>
        </p:txBody>
      </p:sp>
      <p:sp>
        <p:nvSpPr>
          <p:cNvPr id="27" name="Casella di testo 18">
            <a:extLst>
              <a:ext uri="{FF2B5EF4-FFF2-40B4-BE49-F238E27FC236}">
                <a16:creationId xmlns:a16="http://schemas.microsoft.com/office/drawing/2014/main" id="{1C1CD662-C03A-4F1F-8565-826A0DE0FA88}"/>
              </a:ext>
            </a:extLst>
          </p:cNvPr>
          <p:cNvSpPr txBox="1"/>
          <p:nvPr/>
        </p:nvSpPr>
        <p:spPr>
          <a:xfrm>
            <a:off x="1662710" y="6114583"/>
            <a:ext cx="3600830" cy="138499"/>
          </a:xfrm>
          <a:prstGeom prst="rect">
            <a:avLst/>
          </a:prstGeom>
          <a:solidFill>
            <a:prstClr val="white"/>
          </a:solidFill>
          <a:ln>
            <a:noFill/>
          </a:ln>
        </p:spPr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spcAft>
                <a:spcPts val="1000"/>
              </a:spcAft>
            </a:pPr>
            <a:r>
              <a:rPr lang="it-IT" sz="900" i="1" dirty="0">
                <a:solidFill>
                  <a:srgbClr val="44546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Metodo della rimozione del verde applicato a 3 immagini del dataset</a:t>
            </a:r>
          </a:p>
        </p:txBody>
      </p:sp>
    </p:spTree>
    <p:extLst>
      <p:ext uri="{BB962C8B-B14F-4D97-AF65-F5344CB8AC3E}">
        <p14:creationId xmlns:p14="http://schemas.microsoft.com/office/powerpoint/2010/main" val="890382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349238-C2C7-4D34-B4F1-E6B379EA9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6030" y="1079418"/>
            <a:ext cx="8610600" cy="1293028"/>
          </a:xfrm>
        </p:spPr>
        <p:txBody>
          <a:bodyPr>
            <a:normAutofit fontScale="90000"/>
          </a:bodyPr>
          <a:lstStyle/>
          <a:p>
            <a:r>
              <a:rPr lang="it-IT" dirty="0"/>
              <a:t>Segmentazione immagini</a:t>
            </a:r>
            <a:br>
              <a:rPr lang="it-IT" dirty="0"/>
            </a:br>
            <a:r>
              <a:rPr lang="it-IT" sz="2400" dirty="0"/>
              <a:t>Metodo </a:t>
            </a:r>
            <a:r>
              <a:rPr lang="it-IT" sz="2400" i="1" dirty="0" err="1"/>
              <a:t>Grabcut</a:t>
            </a:r>
            <a:br>
              <a:rPr lang="it-IT" sz="2400" i="1" dirty="0"/>
            </a:br>
            <a:br>
              <a:rPr lang="it-IT" sz="2200" i="1" dirty="0"/>
            </a:br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60CD462-1772-4C34-92B2-A68E2B711001}"/>
              </a:ext>
            </a:extLst>
          </p:cNvPr>
          <p:cNvSpPr txBox="1"/>
          <p:nvPr/>
        </p:nvSpPr>
        <p:spPr>
          <a:xfrm>
            <a:off x="848722" y="2267854"/>
            <a:ext cx="6652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err="1"/>
              <a:t>GrabCut</a:t>
            </a:r>
            <a:r>
              <a:rPr lang="it-IT" dirty="0"/>
              <a:t> : Metodo iterativo che determina se ogni pixel appartiene allo sfondo o al soggetto in primo piano. 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88EA992-BE42-4307-AA77-825294673CCE}"/>
              </a:ext>
            </a:extLst>
          </p:cNvPr>
          <p:cNvSpPr txBox="1"/>
          <p:nvPr/>
        </p:nvSpPr>
        <p:spPr>
          <a:xfrm>
            <a:off x="4409897" y="4659417"/>
            <a:ext cx="69333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/>
              <a:t> </a:t>
            </a:r>
            <a:r>
              <a:rPr lang="it-IT" dirty="0">
                <a:solidFill>
                  <a:srgbClr val="92D050"/>
                </a:solidFill>
              </a:rPr>
              <a:t>💡 </a:t>
            </a:r>
            <a:r>
              <a:rPr lang="it-IT" dirty="0"/>
              <a:t>SOLUZIONE: applicare </a:t>
            </a:r>
            <a:r>
              <a:rPr lang="it-IT" dirty="0" err="1"/>
              <a:t>grabCut</a:t>
            </a:r>
            <a:r>
              <a:rPr lang="it-IT" dirty="0"/>
              <a:t> su immagine originale e    ruotata di 180° e utilizzare la sovrapposizione</a:t>
            </a: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386F873D-A39E-4382-B71A-7349F9C45F09}"/>
              </a:ext>
            </a:extLst>
          </p:cNvPr>
          <p:cNvGrpSpPr/>
          <p:nvPr/>
        </p:nvGrpSpPr>
        <p:grpSpPr>
          <a:xfrm>
            <a:off x="848722" y="4491387"/>
            <a:ext cx="3441065" cy="1381871"/>
            <a:chOff x="596623" y="21272"/>
            <a:chExt cx="4264880" cy="1793994"/>
          </a:xfrm>
        </p:grpSpPr>
        <p:sp>
          <p:nvSpPr>
            <p:cNvPr id="14" name="Casella di testo 26">
              <a:extLst>
                <a:ext uri="{FF2B5EF4-FFF2-40B4-BE49-F238E27FC236}">
                  <a16:creationId xmlns:a16="http://schemas.microsoft.com/office/drawing/2014/main" id="{81AF3D1D-86D0-4209-913E-40E438B4A1FC}"/>
                </a:ext>
              </a:extLst>
            </p:cNvPr>
            <p:cNvSpPr txBox="1"/>
            <p:nvPr/>
          </p:nvSpPr>
          <p:spPr>
            <a:xfrm>
              <a:off x="596623" y="1409501"/>
              <a:ext cx="4264880" cy="405765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1000"/>
                </a:spcAft>
              </a:pPr>
              <a:r>
                <a:rPr lang="it-IT" sz="900" i="1" dirty="0" err="1">
                  <a:solidFill>
                    <a:srgbClr val="44546A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GrabCut</a:t>
              </a:r>
              <a:r>
                <a:rPr lang="it-IT" sz="900" i="1" dirty="0">
                  <a:solidFill>
                    <a:srgbClr val="44546A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su immagine originale; </a:t>
              </a:r>
              <a:r>
                <a:rPr lang="it-IT" sz="900" i="1" dirty="0" err="1">
                  <a:solidFill>
                    <a:srgbClr val="44546A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GrabCut</a:t>
              </a:r>
              <a:r>
                <a:rPr lang="it-IT" sz="900" i="1" dirty="0">
                  <a:solidFill>
                    <a:srgbClr val="44546A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su immagine ruotata di 180° e riportata all’orientamento iniziale; Risultato della sovrapposizione</a:t>
              </a:r>
            </a:p>
          </p:txBody>
        </p:sp>
        <p:pic>
          <p:nvPicPr>
            <p:cNvPr id="16" name="Immagine 15">
              <a:extLst>
                <a:ext uri="{FF2B5EF4-FFF2-40B4-BE49-F238E27FC236}">
                  <a16:creationId xmlns:a16="http://schemas.microsoft.com/office/drawing/2014/main" id="{B28C99EC-2177-4371-B1EE-506ED6D9AB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7" t="833" r="619" b="8695"/>
            <a:stretch/>
          </p:blipFill>
          <p:spPr bwMode="auto">
            <a:xfrm>
              <a:off x="692641" y="21272"/>
              <a:ext cx="4072845" cy="12753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A4F8040-6A3D-4C1C-B4C2-DB95314F6E9B}"/>
              </a:ext>
            </a:extLst>
          </p:cNvPr>
          <p:cNvSpPr txBox="1"/>
          <p:nvPr/>
        </p:nvSpPr>
        <p:spPr>
          <a:xfrm>
            <a:off x="834784" y="3376704"/>
            <a:ext cx="88681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FFC000"/>
                </a:solidFill>
              </a:rPr>
              <a:t>⚠</a:t>
            </a:r>
            <a:r>
              <a:rPr lang="it-IT" dirty="0"/>
              <a:t> PROBLEMA: comportamento singolare nella parte inferiore delle immagini</a:t>
            </a:r>
          </a:p>
          <a:p>
            <a:endParaRPr lang="it-IT" dirty="0"/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CE12B933-1A66-4082-9A1A-F9F686C7736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" t="833" r="68180" b="8695"/>
          <a:stretch/>
        </p:blipFill>
        <p:spPr bwMode="auto">
          <a:xfrm>
            <a:off x="9888838" y="2730007"/>
            <a:ext cx="1454440" cy="138355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36254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349238-C2C7-4D34-B4F1-E6B379EA9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6030" y="952279"/>
            <a:ext cx="8610600" cy="1293028"/>
          </a:xfrm>
        </p:spPr>
        <p:txBody>
          <a:bodyPr>
            <a:normAutofit fontScale="90000"/>
          </a:bodyPr>
          <a:lstStyle/>
          <a:p>
            <a:r>
              <a:rPr lang="it-IT" dirty="0"/>
              <a:t>Segmentazione immagini</a:t>
            </a:r>
            <a:br>
              <a:rPr lang="it-IT" dirty="0"/>
            </a:br>
            <a:r>
              <a:rPr lang="it-IT" sz="2200" dirty="0"/>
              <a:t>Metodi a confronto</a:t>
            </a:r>
            <a:br>
              <a:rPr lang="it-IT" sz="2200" i="1" dirty="0"/>
            </a:br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6C2AA406-11C3-4EA9-A1DA-E9A5CB46FC93}"/>
              </a:ext>
            </a:extLst>
          </p:cNvPr>
          <p:cNvSpPr txBox="1"/>
          <p:nvPr/>
        </p:nvSpPr>
        <p:spPr>
          <a:xfrm>
            <a:off x="1155700" y="2643399"/>
            <a:ext cx="2140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Immagini originali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C0F1FBF3-1F36-4EF9-B37D-281E1879537B}"/>
              </a:ext>
            </a:extLst>
          </p:cNvPr>
          <p:cNvSpPr txBox="1"/>
          <p:nvPr/>
        </p:nvSpPr>
        <p:spPr>
          <a:xfrm>
            <a:off x="7438109" y="4289528"/>
            <a:ext cx="3360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i="1" dirty="0"/>
              <a:t>Metodo rimozione del verde</a:t>
            </a:r>
          </a:p>
          <a:p>
            <a:endParaRPr lang="it-IT" dirty="0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22DB679C-CB84-4EBD-8E2B-42F2FDFE0CDE}"/>
              </a:ext>
            </a:extLst>
          </p:cNvPr>
          <p:cNvSpPr txBox="1"/>
          <p:nvPr/>
        </p:nvSpPr>
        <p:spPr>
          <a:xfrm>
            <a:off x="7438109" y="5412210"/>
            <a:ext cx="21419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i="1" dirty="0"/>
              <a:t>Metodo </a:t>
            </a:r>
            <a:r>
              <a:rPr lang="it-IT" i="1" dirty="0" err="1"/>
              <a:t>GrabCut</a:t>
            </a:r>
            <a:endParaRPr lang="it-IT" dirty="0"/>
          </a:p>
          <a:p>
            <a:endParaRPr lang="it-IT" dirty="0"/>
          </a:p>
        </p:txBody>
      </p:sp>
      <p:grpSp>
        <p:nvGrpSpPr>
          <p:cNvPr id="28" name="Gruppo 27">
            <a:extLst>
              <a:ext uri="{FF2B5EF4-FFF2-40B4-BE49-F238E27FC236}">
                <a16:creationId xmlns:a16="http://schemas.microsoft.com/office/drawing/2014/main" id="{56062B5E-E3A9-4E87-BF8F-8C6DBDB744E7}"/>
              </a:ext>
            </a:extLst>
          </p:cNvPr>
          <p:cNvGrpSpPr/>
          <p:nvPr/>
        </p:nvGrpSpPr>
        <p:grpSpPr>
          <a:xfrm>
            <a:off x="3437847" y="3918067"/>
            <a:ext cx="3826222" cy="1173754"/>
            <a:chOff x="6771230" y="3040227"/>
            <a:chExt cx="2657496" cy="973195"/>
          </a:xfrm>
        </p:grpSpPr>
        <p:pic>
          <p:nvPicPr>
            <p:cNvPr id="34" name="Immagine 33">
              <a:extLst>
                <a:ext uri="{FF2B5EF4-FFF2-40B4-BE49-F238E27FC236}">
                  <a16:creationId xmlns:a16="http://schemas.microsoft.com/office/drawing/2014/main" id="{6D0D418E-730C-4C7E-87CE-A9908F9EEC6B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095" t="65941" r="33095" b="904"/>
            <a:stretch/>
          </p:blipFill>
          <p:spPr bwMode="auto">
            <a:xfrm>
              <a:off x="8525305" y="3062164"/>
              <a:ext cx="903421" cy="86760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Immagine 34">
              <a:extLst>
                <a:ext uri="{FF2B5EF4-FFF2-40B4-BE49-F238E27FC236}">
                  <a16:creationId xmlns:a16="http://schemas.microsoft.com/office/drawing/2014/main" id="{720A9E1E-BB75-469A-8233-7E3009DDA46B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813" r="35377" b="66845"/>
            <a:stretch/>
          </p:blipFill>
          <p:spPr bwMode="auto">
            <a:xfrm>
              <a:off x="6771230" y="3114958"/>
              <a:ext cx="903421" cy="86760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Immagine 35">
              <a:extLst>
                <a:ext uri="{FF2B5EF4-FFF2-40B4-BE49-F238E27FC236}">
                  <a16:creationId xmlns:a16="http://schemas.microsoft.com/office/drawing/2014/main" id="{DBF6A336-5A57-4C8F-BCD8-09477A95BB07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0" t="31315" r="35376" b="31495"/>
            <a:stretch/>
          </p:blipFill>
          <p:spPr bwMode="auto">
            <a:xfrm>
              <a:off x="7674651" y="3040227"/>
              <a:ext cx="849548" cy="97319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9" name="Gruppo 28">
            <a:extLst>
              <a:ext uri="{FF2B5EF4-FFF2-40B4-BE49-F238E27FC236}">
                <a16:creationId xmlns:a16="http://schemas.microsoft.com/office/drawing/2014/main" id="{3A9A52E0-7888-499C-AAE0-671AA23D9E55}"/>
              </a:ext>
            </a:extLst>
          </p:cNvPr>
          <p:cNvGrpSpPr/>
          <p:nvPr/>
        </p:nvGrpSpPr>
        <p:grpSpPr>
          <a:xfrm>
            <a:off x="3528871" y="5109296"/>
            <a:ext cx="3713253" cy="1065172"/>
            <a:chOff x="1513071" y="4696941"/>
            <a:chExt cx="2575547" cy="892209"/>
          </a:xfrm>
        </p:grpSpPr>
        <p:pic>
          <p:nvPicPr>
            <p:cNvPr id="31" name="Immagine 30">
              <a:extLst>
                <a:ext uri="{FF2B5EF4-FFF2-40B4-BE49-F238E27FC236}">
                  <a16:creationId xmlns:a16="http://schemas.microsoft.com/office/drawing/2014/main" id="{FD6EB70B-BCE3-4FBA-8112-6A26D511EAB4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727" t="209" r="1181" b="66338"/>
            <a:stretch/>
          </p:blipFill>
          <p:spPr bwMode="auto">
            <a:xfrm>
              <a:off x="1513071" y="4713750"/>
              <a:ext cx="857537" cy="875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" name="Immagine 31">
              <a:extLst>
                <a:ext uri="{FF2B5EF4-FFF2-40B4-BE49-F238E27FC236}">
                  <a16:creationId xmlns:a16="http://schemas.microsoft.com/office/drawing/2014/main" id="{F94DD3C7-71E9-441E-97E3-39CB440C54D6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559" t="33678" r="169" b="32869"/>
            <a:stretch/>
          </p:blipFill>
          <p:spPr bwMode="auto">
            <a:xfrm>
              <a:off x="2348311" y="4713750"/>
              <a:ext cx="889082" cy="875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Immagine 32">
              <a:extLst>
                <a:ext uri="{FF2B5EF4-FFF2-40B4-BE49-F238E27FC236}">
                  <a16:creationId xmlns:a16="http://schemas.microsoft.com/office/drawing/2014/main" id="{253B7BEF-DDB0-4D75-9DEB-575ADC6D5D87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727" t="66548" b="-1"/>
            <a:stretch/>
          </p:blipFill>
          <p:spPr bwMode="auto">
            <a:xfrm>
              <a:off x="3199536" y="4696941"/>
              <a:ext cx="889082" cy="87539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0" name="Immagine 29" descr="Immagine che contiene fiore, pianta, vicino&#10;&#10;Descrizione generata automaticamente">
            <a:extLst>
              <a:ext uri="{FF2B5EF4-FFF2-40B4-BE49-F238E27FC236}">
                <a16:creationId xmlns:a16="http://schemas.microsoft.com/office/drawing/2014/main" id="{982E10BE-7D0D-4D64-A0FB-64C1274AF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4256" y="2422900"/>
            <a:ext cx="3613404" cy="1009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3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349238-C2C7-4D34-B4F1-E6B379EA9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6030" y="952279"/>
            <a:ext cx="8610600" cy="1293028"/>
          </a:xfrm>
        </p:spPr>
        <p:txBody>
          <a:bodyPr>
            <a:normAutofit fontScale="90000"/>
          </a:bodyPr>
          <a:lstStyle/>
          <a:p>
            <a:r>
              <a:rPr lang="it-IT" dirty="0"/>
              <a:t>Segmentazione immagini</a:t>
            </a:r>
            <a:br>
              <a:rPr lang="it-IT" dirty="0"/>
            </a:br>
            <a:r>
              <a:rPr lang="it-IT" sz="2200" dirty="0"/>
              <a:t>Metodi a confronto</a:t>
            </a:r>
            <a:br>
              <a:rPr lang="it-IT" sz="2200" i="1" dirty="0"/>
            </a:br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6C2AA406-11C3-4EA9-A1DA-E9A5CB46FC93}"/>
              </a:ext>
            </a:extLst>
          </p:cNvPr>
          <p:cNvSpPr txBox="1"/>
          <p:nvPr/>
        </p:nvSpPr>
        <p:spPr>
          <a:xfrm>
            <a:off x="1155700" y="2643399"/>
            <a:ext cx="2140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Immagini originali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C0F1FBF3-1F36-4EF9-B37D-281E1879537B}"/>
              </a:ext>
            </a:extLst>
          </p:cNvPr>
          <p:cNvSpPr txBox="1"/>
          <p:nvPr/>
        </p:nvSpPr>
        <p:spPr>
          <a:xfrm>
            <a:off x="7438109" y="4289528"/>
            <a:ext cx="3360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i="1" dirty="0"/>
              <a:t>Metodo rimozione del verde</a:t>
            </a:r>
          </a:p>
          <a:p>
            <a:endParaRPr lang="it-IT" dirty="0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22DB679C-CB84-4EBD-8E2B-42F2FDFE0CDE}"/>
              </a:ext>
            </a:extLst>
          </p:cNvPr>
          <p:cNvSpPr txBox="1"/>
          <p:nvPr/>
        </p:nvSpPr>
        <p:spPr>
          <a:xfrm>
            <a:off x="7438109" y="5412210"/>
            <a:ext cx="21419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i="1" dirty="0"/>
              <a:t>Metodo </a:t>
            </a:r>
            <a:r>
              <a:rPr lang="it-IT" i="1" dirty="0" err="1"/>
              <a:t>GrabCut</a:t>
            </a:r>
            <a:endParaRPr lang="it-IT" dirty="0"/>
          </a:p>
          <a:p>
            <a:endParaRPr lang="it-IT" dirty="0"/>
          </a:p>
        </p:txBody>
      </p:sp>
      <p:grpSp>
        <p:nvGrpSpPr>
          <p:cNvPr id="28" name="Gruppo 27">
            <a:extLst>
              <a:ext uri="{FF2B5EF4-FFF2-40B4-BE49-F238E27FC236}">
                <a16:creationId xmlns:a16="http://schemas.microsoft.com/office/drawing/2014/main" id="{56062B5E-E3A9-4E87-BF8F-8C6DBDB744E7}"/>
              </a:ext>
            </a:extLst>
          </p:cNvPr>
          <p:cNvGrpSpPr/>
          <p:nvPr/>
        </p:nvGrpSpPr>
        <p:grpSpPr>
          <a:xfrm>
            <a:off x="3437847" y="3918067"/>
            <a:ext cx="3826222" cy="1173754"/>
            <a:chOff x="6771230" y="3040227"/>
            <a:chExt cx="2657496" cy="973195"/>
          </a:xfrm>
        </p:grpSpPr>
        <p:pic>
          <p:nvPicPr>
            <p:cNvPr id="34" name="Immagine 33">
              <a:extLst>
                <a:ext uri="{FF2B5EF4-FFF2-40B4-BE49-F238E27FC236}">
                  <a16:creationId xmlns:a16="http://schemas.microsoft.com/office/drawing/2014/main" id="{6D0D418E-730C-4C7E-87CE-A9908F9EEC6B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095" t="65941" r="33095" b="904"/>
            <a:stretch/>
          </p:blipFill>
          <p:spPr bwMode="auto">
            <a:xfrm>
              <a:off x="8525305" y="3062164"/>
              <a:ext cx="903421" cy="86760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Immagine 34">
              <a:extLst>
                <a:ext uri="{FF2B5EF4-FFF2-40B4-BE49-F238E27FC236}">
                  <a16:creationId xmlns:a16="http://schemas.microsoft.com/office/drawing/2014/main" id="{720A9E1E-BB75-469A-8233-7E3009DDA46B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813" r="35377" b="66845"/>
            <a:stretch/>
          </p:blipFill>
          <p:spPr bwMode="auto">
            <a:xfrm>
              <a:off x="6771230" y="3114958"/>
              <a:ext cx="903421" cy="86760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Immagine 35">
              <a:extLst>
                <a:ext uri="{FF2B5EF4-FFF2-40B4-BE49-F238E27FC236}">
                  <a16:creationId xmlns:a16="http://schemas.microsoft.com/office/drawing/2014/main" id="{DBF6A336-5A57-4C8F-BCD8-09477A95BB07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30" t="31315" r="35376" b="31495"/>
            <a:stretch/>
          </p:blipFill>
          <p:spPr bwMode="auto">
            <a:xfrm>
              <a:off x="7674651" y="3040227"/>
              <a:ext cx="849548" cy="97319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9" name="Gruppo 28">
            <a:extLst>
              <a:ext uri="{FF2B5EF4-FFF2-40B4-BE49-F238E27FC236}">
                <a16:creationId xmlns:a16="http://schemas.microsoft.com/office/drawing/2014/main" id="{3A9A52E0-7888-499C-AAE0-671AA23D9E55}"/>
              </a:ext>
            </a:extLst>
          </p:cNvPr>
          <p:cNvGrpSpPr/>
          <p:nvPr/>
        </p:nvGrpSpPr>
        <p:grpSpPr>
          <a:xfrm>
            <a:off x="3528871" y="5109296"/>
            <a:ext cx="3713253" cy="1065172"/>
            <a:chOff x="1513071" y="4696941"/>
            <a:chExt cx="2575547" cy="892209"/>
          </a:xfrm>
        </p:grpSpPr>
        <p:pic>
          <p:nvPicPr>
            <p:cNvPr id="31" name="Immagine 30">
              <a:extLst>
                <a:ext uri="{FF2B5EF4-FFF2-40B4-BE49-F238E27FC236}">
                  <a16:creationId xmlns:a16="http://schemas.microsoft.com/office/drawing/2014/main" id="{FD6EB70B-BCE3-4FBA-8112-6A26D511EAB4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727" t="209" r="1181" b="66338"/>
            <a:stretch/>
          </p:blipFill>
          <p:spPr bwMode="auto">
            <a:xfrm>
              <a:off x="1513071" y="4713750"/>
              <a:ext cx="857537" cy="875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" name="Immagine 31">
              <a:extLst>
                <a:ext uri="{FF2B5EF4-FFF2-40B4-BE49-F238E27FC236}">
                  <a16:creationId xmlns:a16="http://schemas.microsoft.com/office/drawing/2014/main" id="{F94DD3C7-71E9-441E-97E3-39CB440C54D6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559" t="33678" r="169" b="32869"/>
            <a:stretch/>
          </p:blipFill>
          <p:spPr bwMode="auto">
            <a:xfrm>
              <a:off x="2348311" y="4713750"/>
              <a:ext cx="889082" cy="875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Immagine 32">
              <a:extLst>
                <a:ext uri="{FF2B5EF4-FFF2-40B4-BE49-F238E27FC236}">
                  <a16:creationId xmlns:a16="http://schemas.microsoft.com/office/drawing/2014/main" id="{253B7BEF-DDB0-4D75-9DEB-575ADC6D5D87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727" t="66548" b="-1"/>
            <a:stretch/>
          </p:blipFill>
          <p:spPr bwMode="auto">
            <a:xfrm>
              <a:off x="3199536" y="4696941"/>
              <a:ext cx="889082" cy="87539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0" name="Immagine 29" descr="Immagine che contiene fiore, pianta, vicino&#10;&#10;Descrizione generata automaticamente">
            <a:extLst>
              <a:ext uri="{FF2B5EF4-FFF2-40B4-BE49-F238E27FC236}">
                <a16:creationId xmlns:a16="http://schemas.microsoft.com/office/drawing/2014/main" id="{982E10BE-7D0D-4D64-A0FB-64C1274AF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4256" y="2422900"/>
            <a:ext cx="3613404" cy="1009359"/>
          </a:xfrm>
          <a:prstGeom prst="rect">
            <a:avLst/>
          </a:prstGeom>
        </p:spPr>
      </p:pic>
      <p:sp>
        <p:nvSpPr>
          <p:cNvPr id="4" name="Freccia in giù 3">
            <a:extLst>
              <a:ext uri="{FF2B5EF4-FFF2-40B4-BE49-F238E27FC236}">
                <a16:creationId xmlns:a16="http://schemas.microsoft.com/office/drawing/2014/main" id="{A9577867-249F-45D6-914E-5EB52C0FFA86}"/>
              </a:ext>
            </a:extLst>
          </p:cNvPr>
          <p:cNvSpPr/>
          <p:nvPr/>
        </p:nvSpPr>
        <p:spPr>
          <a:xfrm>
            <a:off x="6585358" y="4823670"/>
            <a:ext cx="97675" cy="629175"/>
          </a:xfrm>
          <a:prstGeom prst="downArrow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Cerchio vuoto 16">
            <a:extLst>
              <a:ext uri="{FF2B5EF4-FFF2-40B4-BE49-F238E27FC236}">
                <a16:creationId xmlns:a16="http://schemas.microsoft.com/office/drawing/2014/main" id="{3585C054-603F-4ED5-A9BF-2B25D257BDB5}"/>
              </a:ext>
            </a:extLst>
          </p:cNvPr>
          <p:cNvSpPr/>
          <p:nvPr/>
        </p:nvSpPr>
        <p:spPr>
          <a:xfrm>
            <a:off x="6274965" y="4194495"/>
            <a:ext cx="671119" cy="629175"/>
          </a:xfrm>
          <a:prstGeom prst="donut">
            <a:avLst>
              <a:gd name="adj" fmla="val 11667"/>
            </a:avLst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4315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C7A8EB3-02F1-4958-B9EE-D1DF9A1C6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classificazione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C5CD255-9A06-454B-A563-5F76E9BDB5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788537"/>
            <a:ext cx="10820400" cy="4024125"/>
          </a:xfrm>
        </p:spPr>
        <p:txBody>
          <a:bodyPr/>
          <a:lstStyle/>
          <a:p>
            <a:r>
              <a:rPr lang="it-IT" dirty="0"/>
              <a:t>Approccio Hand </a:t>
            </a:r>
            <a:r>
              <a:rPr lang="it-IT" dirty="0" err="1"/>
              <a:t>Crafted</a:t>
            </a:r>
            <a:r>
              <a:rPr lang="it-IT" dirty="0"/>
              <a:t> Features</a:t>
            </a:r>
          </a:p>
          <a:p>
            <a:endParaRPr lang="it-IT" dirty="0"/>
          </a:p>
          <a:p>
            <a:r>
              <a:rPr lang="it-IT" dirty="0"/>
              <a:t>Approccio Transfer Learning</a:t>
            </a:r>
          </a:p>
          <a:p>
            <a:pPr lvl="1"/>
            <a:r>
              <a:rPr lang="it-IT" dirty="0"/>
              <a:t>Fine-tuning</a:t>
            </a:r>
          </a:p>
          <a:p>
            <a:pPr lvl="1"/>
            <a:r>
              <a:rPr lang="it-IT" dirty="0"/>
              <a:t>CNN come features </a:t>
            </a:r>
            <a:r>
              <a:rPr lang="it-IT" dirty="0" err="1"/>
              <a:t>extractor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909818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DAFA8D8-E8C6-4EEF-98EA-2699E8FC3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Approccio </a:t>
            </a:r>
            <a:br>
              <a:rPr lang="it-IT" dirty="0"/>
            </a:br>
            <a:r>
              <a:rPr lang="it-IT" dirty="0"/>
              <a:t>hand </a:t>
            </a:r>
            <a:r>
              <a:rPr lang="it-IT" dirty="0" err="1"/>
              <a:t>crafted</a:t>
            </a:r>
            <a:r>
              <a:rPr lang="it-IT" dirty="0"/>
              <a:t> features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CC46975-7488-4628-8603-6C64A4900630}"/>
              </a:ext>
            </a:extLst>
          </p:cNvPr>
          <p:cNvSpPr txBox="1"/>
          <p:nvPr/>
        </p:nvSpPr>
        <p:spPr>
          <a:xfrm>
            <a:off x="1528724" y="5573227"/>
            <a:ext cx="45672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FFC000"/>
                </a:solidFill>
              </a:rPr>
              <a:t>⚠</a:t>
            </a:r>
            <a:r>
              <a:rPr lang="it-IT" dirty="0"/>
              <a:t> PROBLEMA: </a:t>
            </a:r>
            <a:r>
              <a:rPr lang="it-IT" dirty="0" err="1"/>
              <a:t>dimensionalità</a:t>
            </a:r>
            <a:r>
              <a:rPr lang="it-IT" dirty="0"/>
              <a:t> variabile</a:t>
            </a:r>
          </a:p>
          <a:p>
            <a:endParaRPr lang="it-IT" dirty="0"/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E3273A22-7E83-4DE3-A85C-5777111C8B5E}"/>
              </a:ext>
            </a:extLst>
          </p:cNvPr>
          <p:cNvSpPr txBox="1">
            <a:spLocks/>
          </p:cNvSpPr>
          <p:nvPr/>
        </p:nvSpPr>
        <p:spPr>
          <a:xfrm>
            <a:off x="685800" y="2194561"/>
            <a:ext cx="7149517" cy="32415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it-IT" dirty="0"/>
          </a:p>
          <a:p>
            <a:r>
              <a:rPr lang="it-IT" b="1" dirty="0"/>
              <a:t>Colore</a:t>
            </a:r>
            <a:r>
              <a:rPr lang="it-IT" dirty="0"/>
              <a:t>: approssimazione al  colore RGB limite più 	     vicino e estrazione delle percentuali di 	     rosso, verde e blu</a:t>
            </a:r>
          </a:p>
          <a:p>
            <a:endParaRPr lang="it-IT" dirty="0"/>
          </a:p>
          <a:p>
            <a:r>
              <a:rPr lang="it-IT" b="1" dirty="0"/>
              <a:t>LBP</a:t>
            </a:r>
            <a:r>
              <a:rPr lang="it-IT" dirty="0"/>
              <a:t>: estrazione dei Local </a:t>
            </a:r>
            <a:r>
              <a:rPr lang="it-IT" dirty="0" err="1"/>
              <a:t>Binary</a:t>
            </a:r>
            <a:r>
              <a:rPr lang="it-IT" dirty="0"/>
              <a:t> Patterns</a:t>
            </a:r>
          </a:p>
          <a:p>
            <a:endParaRPr lang="it-IT" dirty="0"/>
          </a:p>
          <a:p>
            <a:r>
              <a:rPr lang="it-IT" b="1" dirty="0"/>
              <a:t>SURF/SIFT</a:t>
            </a:r>
            <a:r>
              <a:rPr lang="it-IT" dirty="0"/>
              <a:t>: estrazione </a:t>
            </a:r>
            <a:r>
              <a:rPr lang="it-IT" dirty="0" err="1"/>
              <a:t>keypoints</a:t>
            </a:r>
            <a:r>
              <a:rPr lang="it-IT" dirty="0"/>
              <a:t> e loro descrizione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47139356"/>
      </p:ext>
    </p:extLst>
  </p:cSld>
  <p:clrMapOvr>
    <a:masterClrMapping/>
  </p:clrMapOvr>
</p:sld>
</file>

<file path=ppt/theme/theme1.xml><?xml version="1.0" encoding="utf-8"?>
<a:theme xmlns:a="http://schemas.openxmlformats.org/drawingml/2006/main" name="Scia di vapore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E5224E"/>
      </a:accent1>
      <a:accent2>
        <a:srgbClr val="9D074E"/>
      </a:accent2>
      <a:accent3>
        <a:srgbClr val="7F2294"/>
      </a:accent3>
      <a:accent4>
        <a:srgbClr val="8D65EA"/>
      </a:accent4>
      <a:accent5>
        <a:srgbClr val="588FE2"/>
      </a:accent5>
      <a:accent6>
        <a:srgbClr val="127CA4"/>
      </a:accent6>
      <a:hlink>
        <a:srgbClr val="FB4AB6"/>
      </a:hlink>
      <a:folHlink>
        <a:srgbClr val="F98FE9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6DB8EB18-3657-4051-A897-2ED3883235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TM04033937[[fn=Scia di vapore]]</Template>
  <TotalTime>128</TotalTime>
  <Words>813</Words>
  <Application>Microsoft Office PowerPoint</Application>
  <PresentationFormat>Widescreen</PresentationFormat>
  <Paragraphs>197</Paragraphs>
  <Slides>20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4" baseType="lpstr">
      <vt:lpstr>Arial</vt:lpstr>
      <vt:lpstr>Calibri</vt:lpstr>
      <vt:lpstr>Century Gothic</vt:lpstr>
      <vt:lpstr>Scia di vapore</vt:lpstr>
      <vt:lpstr>Classificazione automatica  di 102 specie di fiori </vt:lpstr>
      <vt:lpstr>Obiettivo</vt:lpstr>
      <vt:lpstr>Dati</vt:lpstr>
      <vt:lpstr>Segmentazione immagini Metodo rimozione del verde  </vt:lpstr>
      <vt:lpstr>Segmentazione immagini Metodo Grabcut  </vt:lpstr>
      <vt:lpstr>Segmentazione immagini Metodi a confronto </vt:lpstr>
      <vt:lpstr>Segmentazione immagini Metodi a confronto </vt:lpstr>
      <vt:lpstr>classificazione</vt:lpstr>
      <vt:lpstr>Approccio  hand crafted features</vt:lpstr>
      <vt:lpstr>Approccio  hand crafted features</vt:lpstr>
      <vt:lpstr>Approccio  Transfer Learning fine-tuning</vt:lpstr>
      <vt:lpstr>Approccio  Transfer Learning CNn come features extractor</vt:lpstr>
      <vt:lpstr>RISULTATI</vt:lpstr>
      <vt:lpstr>RISULTATI</vt:lpstr>
      <vt:lpstr>RISULTATI</vt:lpstr>
      <vt:lpstr>RISULTATI</vt:lpstr>
      <vt:lpstr>RISULTATI</vt:lpstr>
      <vt:lpstr>CONCLUSIONI e  sviluppi futuri</vt:lpstr>
      <vt:lpstr>Dimostrazione - DEMO</vt:lpstr>
      <vt:lpstr>Grazie per 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Classificazione automatica  di 102 specie di fiori</dc:title>
  <dc:creator>Teresa Cigna</dc:creator>
  <cp:lastModifiedBy>Teresa Cigna</cp:lastModifiedBy>
  <cp:revision>18</cp:revision>
  <dcterms:created xsi:type="dcterms:W3CDTF">2021-01-15T14:40:28Z</dcterms:created>
  <dcterms:modified xsi:type="dcterms:W3CDTF">2021-01-15T16:49:11Z</dcterms:modified>
</cp:coreProperties>
</file>

<file path=docProps/thumbnail.jpeg>
</file>